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257" r:id="rId2"/>
    <p:sldId id="258" r:id="rId3"/>
    <p:sldId id="259" r:id="rId4"/>
    <p:sldId id="260" r:id="rId5"/>
    <p:sldId id="261" r:id="rId6"/>
    <p:sldId id="348"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 id="279" r:id="rId25"/>
    <p:sldId id="347"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4A9188-4AF3-484D-A34B-31CC7BD89A75}" type="datetimeFigureOut">
              <a:rPr lang="en-US" smtClean="0"/>
              <a:t>4/21/2014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374B7E-E181-4C8C-8CE7-F189D2EDB126}" type="slidenum">
              <a:rPr lang="en-US" smtClean="0"/>
              <a:t>‹#›</a:t>
            </a:fld>
            <a:endParaRPr lang="en-US"/>
          </a:p>
        </p:txBody>
      </p:sp>
    </p:spTree>
    <p:extLst>
      <p:ext uri="{BB962C8B-B14F-4D97-AF65-F5344CB8AC3E}">
        <p14:creationId xmlns:p14="http://schemas.microsoft.com/office/powerpoint/2010/main" val="429482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374B7E-E181-4C8C-8CE7-F189D2EDB126}" type="slidenum">
              <a:rPr lang="en-US" smtClean="0"/>
              <a:t>1</a:t>
            </a:fld>
            <a:endParaRPr lang="en-US"/>
          </a:p>
        </p:txBody>
      </p:sp>
    </p:spTree>
    <p:extLst>
      <p:ext uri="{BB962C8B-B14F-4D97-AF65-F5344CB8AC3E}">
        <p14:creationId xmlns:p14="http://schemas.microsoft.com/office/powerpoint/2010/main" val="3464573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53" eaLnBrk="0" hangingPunct="0">
              <a:spcBef>
                <a:spcPct val="30000"/>
              </a:spcBef>
              <a:defRPr sz="1200">
                <a:solidFill>
                  <a:schemeClr val="tx1"/>
                </a:solidFill>
                <a:latin typeface="Calibri" pitchFamily="34" charset="0"/>
              </a:defRPr>
            </a:lvl1pPr>
            <a:lvl2pPr marL="730615" indent="-280406" defTabSz="917553" eaLnBrk="0" hangingPunct="0">
              <a:spcBef>
                <a:spcPct val="30000"/>
              </a:spcBef>
              <a:defRPr sz="1200">
                <a:solidFill>
                  <a:schemeClr val="tx1"/>
                </a:solidFill>
                <a:latin typeface="Calibri" pitchFamily="34" charset="0"/>
              </a:defRPr>
            </a:lvl2pPr>
            <a:lvl3pPr marL="1124742" indent="-224325" defTabSz="917553" eaLnBrk="0" hangingPunct="0">
              <a:spcBef>
                <a:spcPct val="30000"/>
              </a:spcBef>
              <a:defRPr sz="1200">
                <a:solidFill>
                  <a:schemeClr val="tx1"/>
                </a:solidFill>
                <a:latin typeface="Calibri" pitchFamily="34" charset="0"/>
              </a:defRPr>
            </a:lvl3pPr>
            <a:lvl4pPr marL="1574950" indent="-224325" defTabSz="917553" eaLnBrk="0" hangingPunct="0">
              <a:spcBef>
                <a:spcPct val="30000"/>
              </a:spcBef>
              <a:defRPr sz="1200">
                <a:solidFill>
                  <a:schemeClr val="tx1"/>
                </a:solidFill>
                <a:latin typeface="Calibri" pitchFamily="34" charset="0"/>
              </a:defRPr>
            </a:lvl4pPr>
            <a:lvl5pPr marL="2025158" indent="-224325" defTabSz="917553" eaLnBrk="0" hangingPunct="0">
              <a:spcBef>
                <a:spcPct val="30000"/>
              </a:spcBef>
              <a:defRPr sz="1200">
                <a:solidFill>
                  <a:schemeClr val="tx1"/>
                </a:solidFill>
                <a:latin typeface="Calibri" pitchFamily="34" charset="0"/>
              </a:defRPr>
            </a:lvl5pPr>
            <a:lvl6pPr marL="2473808" indent="-224325" defTabSz="917553" eaLnBrk="0" fontAlgn="base" hangingPunct="0">
              <a:spcBef>
                <a:spcPct val="30000"/>
              </a:spcBef>
              <a:spcAft>
                <a:spcPct val="0"/>
              </a:spcAft>
              <a:defRPr sz="1200">
                <a:solidFill>
                  <a:schemeClr val="tx1"/>
                </a:solidFill>
                <a:latin typeface="Calibri" pitchFamily="34" charset="0"/>
              </a:defRPr>
            </a:lvl6pPr>
            <a:lvl7pPr marL="2922459" indent="-224325" defTabSz="917553" eaLnBrk="0" fontAlgn="base" hangingPunct="0">
              <a:spcBef>
                <a:spcPct val="30000"/>
              </a:spcBef>
              <a:spcAft>
                <a:spcPct val="0"/>
              </a:spcAft>
              <a:defRPr sz="1200">
                <a:solidFill>
                  <a:schemeClr val="tx1"/>
                </a:solidFill>
                <a:latin typeface="Calibri" pitchFamily="34" charset="0"/>
              </a:defRPr>
            </a:lvl7pPr>
            <a:lvl8pPr marL="3371109" indent="-224325" defTabSz="917553" eaLnBrk="0" fontAlgn="base" hangingPunct="0">
              <a:spcBef>
                <a:spcPct val="30000"/>
              </a:spcBef>
              <a:spcAft>
                <a:spcPct val="0"/>
              </a:spcAft>
              <a:defRPr sz="1200">
                <a:solidFill>
                  <a:schemeClr val="tx1"/>
                </a:solidFill>
                <a:latin typeface="Calibri" pitchFamily="34" charset="0"/>
              </a:defRPr>
            </a:lvl8pPr>
            <a:lvl9pPr marL="3819759" indent="-224325" defTabSz="91755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93304AA-DF88-481C-B157-AA32D3448FB5}" type="slidenum">
              <a:rPr lang="en-US" altLang="en-US" smtClean="0">
                <a:latin typeface="Arial" charset="0"/>
              </a:rPr>
              <a:pPr eaLnBrk="1" hangingPunct="1">
                <a:spcBef>
                  <a:spcPct val="0"/>
                </a:spcBef>
              </a:pPr>
              <a:t>3</a:t>
            </a:fld>
            <a:endParaRPr lang="en-US" altLang="en-US" smtClean="0">
              <a:latin typeface="Arial"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FB1CC30-6B5C-40F0-A194-D7D13FE1B324}" type="slidenum">
              <a:rPr lang="en-US" altLang="en-US" smtClean="0">
                <a:latin typeface="Arial" charset="0"/>
              </a:rPr>
              <a:pPr eaLnBrk="1" hangingPunct="1">
                <a:spcBef>
                  <a:spcPct val="0"/>
                </a:spcBef>
              </a:pPr>
              <a:t>85</a:t>
            </a:fld>
            <a:endParaRPr lang="en-US" altLang="en-US" smtClean="0">
              <a:latin typeface="Arial"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94EECB-F4DD-423B-BEA2-ED6CFD65A20F}" type="datetime1">
              <a:rPr lang="en-US" smtClean="0"/>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47285-A8DC-426C-B030-C03879B3021C}" type="slidenum">
              <a:rPr lang="en-US" smtClean="0"/>
              <a:t>‹#›</a:t>
            </a:fld>
            <a:endParaRPr lang="en-US"/>
          </a:p>
        </p:txBody>
      </p:sp>
    </p:spTree>
    <p:extLst>
      <p:ext uri="{BB962C8B-B14F-4D97-AF65-F5344CB8AC3E}">
        <p14:creationId xmlns:p14="http://schemas.microsoft.com/office/powerpoint/2010/main" val="3860459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F6AE8-7E65-4AD9-8947-73083E659047}" type="datetime1">
              <a:rPr lang="en-US" smtClean="0"/>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47285-A8DC-426C-B030-C03879B3021C}" type="slidenum">
              <a:rPr lang="en-US" smtClean="0"/>
              <a:t>‹#›</a:t>
            </a:fld>
            <a:endParaRPr lang="en-US"/>
          </a:p>
        </p:txBody>
      </p:sp>
    </p:spTree>
    <p:extLst>
      <p:ext uri="{BB962C8B-B14F-4D97-AF65-F5344CB8AC3E}">
        <p14:creationId xmlns:p14="http://schemas.microsoft.com/office/powerpoint/2010/main" val="1862020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9A8A03-A755-45CD-85B1-0D6364830EB2}" type="datetime1">
              <a:rPr lang="en-US" smtClean="0"/>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47285-A8DC-426C-B030-C03879B3021C}" type="slidenum">
              <a:rPr lang="en-US" smtClean="0"/>
              <a:t>‹#›</a:t>
            </a:fld>
            <a:endParaRPr lang="en-US"/>
          </a:p>
        </p:txBody>
      </p:sp>
    </p:spTree>
    <p:extLst>
      <p:ext uri="{BB962C8B-B14F-4D97-AF65-F5344CB8AC3E}">
        <p14:creationId xmlns:p14="http://schemas.microsoft.com/office/powerpoint/2010/main" val="2314858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7989FE-EBFA-4DE1-82EA-B9802F457EED}" type="datetime1">
              <a:rPr lang="en-US" smtClean="0"/>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47285-A8DC-426C-B030-C03879B3021C}" type="slidenum">
              <a:rPr lang="en-US" smtClean="0"/>
              <a:t>‹#›</a:t>
            </a:fld>
            <a:endParaRPr lang="en-US"/>
          </a:p>
        </p:txBody>
      </p:sp>
    </p:spTree>
    <p:extLst>
      <p:ext uri="{BB962C8B-B14F-4D97-AF65-F5344CB8AC3E}">
        <p14:creationId xmlns:p14="http://schemas.microsoft.com/office/powerpoint/2010/main" val="744485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0D2F52-441A-4D9C-8CB5-53814D50B966}" type="datetime1">
              <a:rPr lang="en-US" smtClean="0"/>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47285-A8DC-426C-B030-C03879B3021C}" type="slidenum">
              <a:rPr lang="en-US" smtClean="0"/>
              <a:t>‹#›</a:t>
            </a:fld>
            <a:endParaRPr lang="en-US"/>
          </a:p>
        </p:txBody>
      </p:sp>
    </p:spTree>
    <p:extLst>
      <p:ext uri="{BB962C8B-B14F-4D97-AF65-F5344CB8AC3E}">
        <p14:creationId xmlns:p14="http://schemas.microsoft.com/office/powerpoint/2010/main" val="2450935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CA367F-4F8D-422B-8CCA-D9879FF46BC5}" type="datetime1">
              <a:rPr lang="en-US" smtClean="0"/>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47285-A8DC-426C-B030-C03879B3021C}" type="slidenum">
              <a:rPr lang="en-US" smtClean="0"/>
              <a:t>‹#›</a:t>
            </a:fld>
            <a:endParaRPr lang="en-US"/>
          </a:p>
        </p:txBody>
      </p:sp>
    </p:spTree>
    <p:extLst>
      <p:ext uri="{BB962C8B-B14F-4D97-AF65-F5344CB8AC3E}">
        <p14:creationId xmlns:p14="http://schemas.microsoft.com/office/powerpoint/2010/main" val="1775692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578089-45F9-49F8-BAB8-D45D0A948819}" type="datetime1">
              <a:rPr lang="en-US" smtClean="0"/>
              <a:t>4/21/2014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47285-A8DC-426C-B030-C03879B3021C}" type="slidenum">
              <a:rPr lang="en-US" smtClean="0"/>
              <a:t>‹#›</a:t>
            </a:fld>
            <a:endParaRPr lang="en-US"/>
          </a:p>
        </p:txBody>
      </p:sp>
    </p:spTree>
    <p:extLst>
      <p:ext uri="{BB962C8B-B14F-4D97-AF65-F5344CB8AC3E}">
        <p14:creationId xmlns:p14="http://schemas.microsoft.com/office/powerpoint/2010/main" val="333110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C388AB-B21B-4463-A119-622192A900A5}" type="datetime1">
              <a:rPr lang="en-US" smtClean="0"/>
              <a:t>4/21/2014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47285-A8DC-426C-B030-C03879B3021C}" type="slidenum">
              <a:rPr lang="en-US" smtClean="0"/>
              <a:t>‹#›</a:t>
            </a:fld>
            <a:endParaRPr lang="en-US"/>
          </a:p>
        </p:txBody>
      </p:sp>
    </p:spTree>
    <p:extLst>
      <p:ext uri="{BB962C8B-B14F-4D97-AF65-F5344CB8AC3E}">
        <p14:creationId xmlns:p14="http://schemas.microsoft.com/office/powerpoint/2010/main" val="657781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E575CF-6358-4B6E-9023-0160CD468F3F}" type="datetime1">
              <a:rPr lang="en-US" smtClean="0"/>
              <a:t>4/21/2014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647285-A8DC-426C-B030-C03879B3021C}" type="slidenum">
              <a:rPr lang="en-US" smtClean="0"/>
              <a:t>‹#›</a:t>
            </a:fld>
            <a:endParaRPr lang="en-US"/>
          </a:p>
        </p:txBody>
      </p:sp>
    </p:spTree>
    <p:extLst>
      <p:ext uri="{BB962C8B-B14F-4D97-AF65-F5344CB8AC3E}">
        <p14:creationId xmlns:p14="http://schemas.microsoft.com/office/powerpoint/2010/main" val="1643158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78D5DD-F189-4237-943F-90EC22ECC99D}" type="datetime1">
              <a:rPr lang="en-US" smtClean="0"/>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47285-A8DC-426C-B030-C03879B3021C}" type="slidenum">
              <a:rPr lang="en-US" smtClean="0"/>
              <a:t>‹#›</a:t>
            </a:fld>
            <a:endParaRPr lang="en-US"/>
          </a:p>
        </p:txBody>
      </p:sp>
    </p:spTree>
    <p:extLst>
      <p:ext uri="{BB962C8B-B14F-4D97-AF65-F5344CB8AC3E}">
        <p14:creationId xmlns:p14="http://schemas.microsoft.com/office/powerpoint/2010/main" val="1989088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2421C7-720D-414B-86F8-E9F4423319F2}" type="datetime1">
              <a:rPr lang="en-US" smtClean="0"/>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47285-A8DC-426C-B030-C03879B3021C}" type="slidenum">
              <a:rPr lang="en-US" smtClean="0"/>
              <a:t>‹#›</a:t>
            </a:fld>
            <a:endParaRPr lang="en-US"/>
          </a:p>
        </p:txBody>
      </p:sp>
    </p:spTree>
    <p:extLst>
      <p:ext uri="{BB962C8B-B14F-4D97-AF65-F5344CB8AC3E}">
        <p14:creationId xmlns:p14="http://schemas.microsoft.com/office/powerpoint/2010/main" val="3221790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C43F7-0C7D-48ED-9B9B-4F2A9A8A20A8}" type="datetime1">
              <a:rPr lang="en-US" smtClean="0"/>
              <a:t>4/21/2014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47285-A8DC-426C-B030-C03879B3021C}" type="slidenum">
              <a:rPr lang="en-US" smtClean="0"/>
              <a:t>‹#›</a:t>
            </a:fld>
            <a:endParaRPr lang="en-US"/>
          </a:p>
        </p:txBody>
      </p:sp>
    </p:spTree>
    <p:extLst>
      <p:ext uri="{BB962C8B-B14F-4D97-AF65-F5344CB8AC3E}">
        <p14:creationId xmlns:p14="http://schemas.microsoft.com/office/powerpoint/2010/main" val="1966830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sric.org/" TargetMode="External"/><Relationship Id="rId2" Type="http://schemas.openxmlformats.org/officeDocument/2006/relationships/hyperlink" Target="http://www.ssric.org/rep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ropercenter.uconn.ed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sric.org/participate/src"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www.ssric.org/participate/field_institute" TargetMode="External"/><Relationship Id="rId4" Type="http://schemas.openxmlformats.org/officeDocument/2006/relationships/hyperlink" Target="http://www.ssric.org/participate/icpsr_summer"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ssric.org/trd/spss19"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sric.org/participate/workshops" TargetMode="External"/><Relationship Id="rId2" Type="http://schemas.openxmlformats.org/officeDocument/2006/relationships/hyperlink" Target="http://ssric.org/data"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mailto:ednelson@csufresno.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altLang="en-US" smtClean="0"/>
              <a:t>Introductory Workshop</a:t>
            </a:r>
            <a:br>
              <a:rPr lang="en-US" altLang="en-US" smtClean="0"/>
            </a:br>
            <a:r>
              <a:rPr lang="en-US" altLang="en-US" smtClean="0"/>
              <a:t>SPSS</a:t>
            </a:r>
          </a:p>
        </p:txBody>
      </p:sp>
      <p:sp>
        <p:nvSpPr>
          <p:cNvPr id="2051" name="Rectangle 3"/>
          <p:cNvSpPr>
            <a:spLocks noGrp="1" noChangeArrowheads="1"/>
          </p:cNvSpPr>
          <p:nvPr>
            <p:ph type="subTitle" idx="1"/>
          </p:nvPr>
        </p:nvSpPr>
        <p:spPr/>
        <p:txBody>
          <a:bodyPr/>
          <a:lstStyle/>
          <a:p>
            <a:pPr eaLnBrk="1" hangingPunct="1"/>
            <a:r>
              <a:rPr lang="en-US" altLang="en-US" smtClean="0"/>
              <a:t>CSU Stanislaus</a:t>
            </a:r>
          </a:p>
          <a:p>
            <a:pPr eaLnBrk="1" hangingPunct="1"/>
            <a:r>
              <a:rPr lang="en-US" altLang="en-US" smtClean="0"/>
              <a:t>February 21, 2014</a:t>
            </a:r>
          </a:p>
          <a:p>
            <a:pPr eaLnBrk="1" hangingPunct="1"/>
            <a:r>
              <a:rPr lang="en-US" altLang="en-US" smtClean="0"/>
              <a:t>Ed Nelson – CSU Fresno</a:t>
            </a:r>
          </a:p>
          <a:p>
            <a:pPr eaLnBrk="1" hangingPunct="1"/>
            <a:endParaRPr lang="en-US" altLang="en-US" smtClean="0"/>
          </a:p>
          <a:p>
            <a:pPr eaLnBrk="1" hangingPunct="1"/>
            <a:endParaRPr lang="en-US" altLang="en-US" smtClean="0"/>
          </a:p>
        </p:txBody>
      </p:sp>
      <p:sp>
        <p:nvSpPr>
          <p:cNvPr id="2" name="Slide Number Placeholder 1"/>
          <p:cNvSpPr>
            <a:spLocks noGrp="1"/>
          </p:cNvSpPr>
          <p:nvPr>
            <p:ph type="sldNum" sz="quarter" idx="12"/>
          </p:nvPr>
        </p:nvSpPr>
        <p:spPr/>
        <p:txBody>
          <a:bodyPr/>
          <a:lstStyle/>
          <a:p>
            <a:fld id="{6C647285-A8DC-426C-B030-C03879B3021C}" type="slidenum">
              <a:rPr lang="en-US" smtClean="0"/>
              <a:t>1</a:t>
            </a:fld>
            <a:endParaRPr lang="en-US"/>
          </a:p>
        </p:txBody>
      </p:sp>
    </p:spTree>
    <p:extLst>
      <p:ext uri="{BB962C8B-B14F-4D97-AF65-F5344CB8AC3E}">
        <p14:creationId xmlns:p14="http://schemas.microsoft.com/office/powerpoint/2010/main" val="3385012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Opening SPSS</a:t>
            </a:r>
          </a:p>
        </p:txBody>
      </p:sp>
      <p:sp>
        <p:nvSpPr>
          <p:cNvPr id="10243" name="Rectangle 3"/>
          <p:cNvSpPr>
            <a:spLocks noGrp="1" noChangeArrowheads="1"/>
          </p:cNvSpPr>
          <p:nvPr>
            <p:ph type="body" idx="1"/>
          </p:nvPr>
        </p:nvSpPr>
        <p:spPr/>
        <p:txBody>
          <a:bodyPr/>
          <a:lstStyle/>
          <a:p>
            <a:pPr eaLnBrk="1" hangingPunct="1"/>
            <a:r>
              <a:rPr lang="en-US" altLang="en-US" smtClean="0"/>
              <a:t>Go to start and find SPSS for Windows.</a:t>
            </a:r>
          </a:p>
          <a:p>
            <a:pPr eaLnBrk="1" hangingPunct="1"/>
            <a:r>
              <a:rPr lang="en-US" altLang="en-US" smtClean="0"/>
              <a:t>Click on the version of SPSS that is on your server.  </a:t>
            </a:r>
          </a:p>
          <a:p>
            <a:pPr eaLnBrk="1" hangingPunct="1"/>
            <a:r>
              <a:rPr lang="en-US" altLang="en-US" smtClean="0"/>
              <a:t>You’ll need to update your SPSS license every year (or your school technician will do it for you).</a:t>
            </a:r>
          </a:p>
        </p:txBody>
      </p:sp>
      <p:sp>
        <p:nvSpPr>
          <p:cNvPr id="2" name="Slide Number Placeholder 1"/>
          <p:cNvSpPr>
            <a:spLocks noGrp="1"/>
          </p:cNvSpPr>
          <p:nvPr>
            <p:ph type="sldNum" sz="quarter" idx="12"/>
          </p:nvPr>
        </p:nvSpPr>
        <p:spPr/>
        <p:txBody>
          <a:bodyPr/>
          <a:lstStyle/>
          <a:p>
            <a:fld id="{6C647285-A8DC-426C-B030-C03879B3021C}" type="slidenum">
              <a:rPr lang="en-US" smtClean="0"/>
              <a:t>10</a:t>
            </a:fld>
            <a:endParaRPr lang="en-US"/>
          </a:p>
        </p:txBody>
      </p:sp>
    </p:spTree>
    <p:extLst>
      <p:ext uri="{BB962C8B-B14F-4D97-AF65-F5344CB8AC3E}">
        <p14:creationId xmlns:p14="http://schemas.microsoft.com/office/powerpoint/2010/main" val="195200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81000"/>
            <a:ext cx="8229600" cy="1143000"/>
          </a:xfrm>
        </p:spPr>
        <p:txBody>
          <a:bodyPr>
            <a:normAutofit fontScale="90000"/>
          </a:bodyPr>
          <a:lstStyle/>
          <a:p>
            <a:pPr eaLnBrk="1" hangingPunct="1"/>
            <a:r>
              <a:rPr lang="en-US" altLang="en-US" sz="3600" smtClean="0"/>
              <a:t>Creating Your Own SPSS Data File</a:t>
            </a:r>
            <a:br>
              <a:rPr lang="en-US" altLang="en-US" sz="3600" smtClean="0"/>
            </a:br>
            <a:r>
              <a:rPr lang="en-US" altLang="en-US" sz="3600" smtClean="0"/>
              <a:t>(see ch. 2 in text)</a:t>
            </a:r>
            <a:r>
              <a:rPr lang="en-US" altLang="en-US" sz="4000" smtClean="0"/>
              <a:t/>
            </a:r>
            <a:br>
              <a:rPr lang="en-US" altLang="en-US" sz="4000" smtClean="0"/>
            </a:br>
            <a:endParaRPr lang="en-US" altLang="en-US" sz="4000" smtClean="0"/>
          </a:p>
        </p:txBody>
      </p:sp>
      <p:sp>
        <p:nvSpPr>
          <p:cNvPr id="11267" name="Rectangle 3"/>
          <p:cNvSpPr>
            <a:spLocks noGrp="1" noChangeArrowheads="1"/>
          </p:cNvSpPr>
          <p:nvPr>
            <p:ph type="body" idx="1"/>
          </p:nvPr>
        </p:nvSpPr>
        <p:spPr/>
        <p:txBody>
          <a:bodyPr/>
          <a:lstStyle/>
          <a:p>
            <a:pPr eaLnBrk="1" hangingPunct="1"/>
            <a:r>
              <a:rPr lang="en-US" altLang="en-US" smtClean="0"/>
              <a:t>Involves creating:</a:t>
            </a:r>
          </a:p>
          <a:p>
            <a:pPr lvl="1" eaLnBrk="1" hangingPunct="1"/>
            <a:r>
              <a:rPr lang="en-US" altLang="en-US" smtClean="0"/>
              <a:t>Variable names</a:t>
            </a:r>
          </a:p>
          <a:p>
            <a:pPr lvl="1" eaLnBrk="1" hangingPunct="1"/>
            <a:r>
              <a:rPr lang="en-US" altLang="en-US" smtClean="0"/>
              <a:t>Variable labels</a:t>
            </a:r>
          </a:p>
          <a:p>
            <a:pPr lvl="1" eaLnBrk="1" hangingPunct="1"/>
            <a:r>
              <a:rPr lang="en-US" altLang="en-US" smtClean="0"/>
              <a:t>Value labels</a:t>
            </a:r>
          </a:p>
          <a:p>
            <a:pPr lvl="1" eaLnBrk="1" hangingPunct="1"/>
            <a:r>
              <a:rPr lang="en-US" altLang="en-US" smtClean="0"/>
              <a:t>Missing values</a:t>
            </a:r>
          </a:p>
        </p:txBody>
      </p:sp>
      <p:sp>
        <p:nvSpPr>
          <p:cNvPr id="2" name="Slide Number Placeholder 1"/>
          <p:cNvSpPr>
            <a:spLocks noGrp="1"/>
          </p:cNvSpPr>
          <p:nvPr>
            <p:ph type="sldNum" sz="quarter" idx="12"/>
          </p:nvPr>
        </p:nvSpPr>
        <p:spPr/>
        <p:txBody>
          <a:bodyPr/>
          <a:lstStyle/>
          <a:p>
            <a:fld id="{6C647285-A8DC-426C-B030-C03879B3021C}" type="slidenum">
              <a:rPr lang="en-US" smtClean="0"/>
              <a:t>11</a:t>
            </a:fld>
            <a:endParaRPr lang="en-US"/>
          </a:p>
        </p:txBody>
      </p:sp>
    </p:spTree>
    <p:extLst>
      <p:ext uri="{BB962C8B-B14F-4D97-AF65-F5344CB8AC3E}">
        <p14:creationId xmlns:p14="http://schemas.microsoft.com/office/powerpoint/2010/main" val="2487166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en-US" altLang="en-US" sz="4000" smtClean="0"/>
              <a:t>Creating a Data File in SPSS </a:t>
            </a:r>
            <a:br>
              <a:rPr lang="en-US" altLang="en-US" sz="4000" smtClean="0"/>
            </a:br>
            <a:endParaRPr lang="en-US" altLang="en-US" sz="4000" smtClean="0"/>
          </a:p>
        </p:txBody>
      </p:sp>
      <p:sp>
        <p:nvSpPr>
          <p:cNvPr id="12291" name="Rectangle 3"/>
          <p:cNvSpPr>
            <a:spLocks noGrp="1" noChangeArrowheads="1"/>
          </p:cNvSpPr>
          <p:nvPr>
            <p:ph type="body" idx="1"/>
          </p:nvPr>
        </p:nvSpPr>
        <p:spPr/>
        <p:txBody>
          <a:bodyPr/>
          <a:lstStyle/>
          <a:p>
            <a:pPr eaLnBrk="1" hangingPunct="1"/>
            <a:r>
              <a:rPr lang="en-US" altLang="en-US" smtClean="0"/>
              <a:t>Questions </a:t>
            </a:r>
          </a:p>
          <a:p>
            <a:pPr lvl="1" eaLnBrk="1" hangingPunct="1"/>
            <a:r>
              <a:rPr lang="en-US" altLang="en-US" smtClean="0"/>
              <a:t>Age</a:t>
            </a:r>
          </a:p>
          <a:p>
            <a:pPr lvl="1" eaLnBrk="1" hangingPunct="1"/>
            <a:r>
              <a:rPr lang="en-US" altLang="en-US" smtClean="0"/>
              <a:t>Sex</a:t>
            </a:r>
          </a:p>
          <a:p>
            <a:pPr lvl="1" eaLnBrk="1" hangingPunct="1"/>
            <a:r>
              <a:rPr lang="en-US" altLang="en-US" smtClean="0"/>
              <a:t>Political party identification</a:t>
            </a:r>
          </a:p>
          <a:p>
            <a:pPr lvl="1" eaLnBrk="1" hangingPunct="1"/>
            <a:r>
              <a:rPr lang="en-US" altLang="en-US" smtClean="0"/>
              <a:t>Did you vote in the 2012 presidential election?</a:t>
            </a:r>
          </a:p>
          <a:p>
            <a:pPr lvl="1" eaLnBrk="1" hangingPunct="1"/>
            <a:r>
              <a:rPr lang="en-US" altLang="en-US" smtClean="0"/>
              <a:t>Who did you vote for in the 2012 presidential election?</a:t>
            </a:r>
          </a:p>
        </p:txBody>
      </p:sp>
      <p:sp>
        <p:nvSpPr>
          <p:cNvPr id="2" name="Slide Number Placeholder 1"/>
          <p:cNvSpPr>
            <a:spLocks noGrp="1"/>
          </p:cNvSpPr>
          <p:nvPr>
            <p:ph type="sldNum" sz="quarter" idx="12"/>
          </p:nvPr>
        </p:nvSpPr>
        <p:spPr/>
        <p:txBody>
          <a:bodyPr/>
          <a:lstStyle/>
          <a:p>
            <a:fld id="{6C647285-A8DC-426C-B030-C03879B3021C}" type="slidenum">
              <a:rPr lang="en-US" smtClean="0"/>
              <a:t>12</a:t>
            </a:fld>
            <a:endParaRPr lang="en-US"/>
          </a:p>
        </p:txBody>
      </p:sp>
    </p:spTree>
    <p:extLst>
      <p:ext uri="{BB962C8B-B14F-4D97-AF65-F5344CB8AC3E}">
        <p14:creationId xmlns:p14="http://schemas.microsoft.com/office/powerpoint/2010/main" val="144149129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4000" smtClean="0"/>
              <a:t>Basic Steps in Creating a Data File</a:t>
            </a:r>
          </a:p>
        </p:txBody>
      </p:sp>
      <p:sp>
        <p:nvSpPr>
          <p:cNvPr id="13315" name="Rectangle 3"/>
          <p:cNvSpPr>
            <a:spLocks noGrp="1" noChangeArrowheads="1"/>
          </p:cNvSpPr>
          <p:nvPr>
            <p:ph type="body" idx="1"/>
          </p:nvPr>
        </p:nvSpPr>
        <p:spPr/>
        <p:txBody>
          <a:bodyPr/>
          <a:lstStyle/>
          <a:p>
            <a:pPr eaLnBrk="1" hangingPunct="1"/>
            <a:r>
              <a:rPr lang="en-US" altLang="en-US" sz="2800" smtClean="0"/>
              <a:t>Assign each variable a variable name and an extended variable label.</a:t>
            </a:r>
          </a:p>
          <a:p>
            <a:pPr eaLnBrk="1" hangingPunct="1"/>
            <a:r>
              <a:rPr lang="en-US" altLang="en-US" sz="2800" smtClean="0"/>
              <a:t>Each variable will have a set of values.  Assign each value an extended value label.</a:t>
            </a:r>
          </a:p>
          <a:p>
            <a:pPr eaLnBrk="1" hangingPunct="1"/>
            <a:r>
              <a:rPr lang="en-US" altLang="en-US" sz="2800" smtClean="0"/>
              <a:t>If a variable has missing information, decide which values will be used as the missing values.</a:t>
            </a:r>
          </a:p>
          <a:p>
            <a:pPr eaLnBrk="1" hangingPunct="1"/>
            <a:endParaRPr lang="en-US" altLang="en-US" smtClean="0"/>
          </a:p>
        </p:txBody>
      </p:sp>
      <p:sp>
        <p:nvSpPr>
          <p:cNvPr id="2" name="Slide Number Placeholder 1"/>
          <p:cNvSpPr>
            <a:spLocks noGrp="1"/>
          </p:cNvSpPr>
          <p:nvPr>
            <p:ph type="sldNum" sz="quarter" idx="12"/>
          </p:nvPr>
        </p:nvSpPr>
        <p:spPr/>
        <p:txBody>
          <a:bodyPr/>
          <a:lstStyle/>
          <a:p>
            <a:fld id="{6C647285-A8DC-426C-B030-C03879B3021C}" type="slidenum">
              <a:rPr lang="en-US" smtClean="0"/>
              <a:t>13</a:t>
            </a:fld>
            <a:endParaRPr lang="en-US"/>
          </a:p>
        </p:txBody>
      </p:sp>
    </p:spTree>
    <p:extLst>
      <p:ext uri="{BB962C8B-B14F-4D97-AF65-F5344CB8AC3E}">
        <p14:creationId xmlns:p14="http://schemas.microsoft.com/office/powerpoint/2010/main" val="110879517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Variable Names</a:t>
            </a:r>
          </a:p>
        </p:txBody>
      </p:sp>
      <p:sp>
        <p:nvSpPr>
          <p:cNvPr id="14339" name="Rectangle 3"/>
          <p:cNvSpPr>
            <a:spLocks noGrp="1" noChangeArrowheads="1"/>
          </p:cNvSpPr>
          <p:nvPr>
            <p:ph type="body" idx="1"/>
          </p:nvPr>
        </p:nvSpPr>
        <p:spPr/>
        <p:txBody>
          <a:bodyPr/>
          <a:lstStyle/>
          <a:p>
            <a:pPr eaLnBrk="1" hangingPunct="1"/>
            <a:r>
              <a:rPr lang="en-US" altLang="en-US" sz="2800" smtClean="0"/>
              <a:t>Traditionally variable names had to be 8 characters or less, start with a letter, and contain no embedded blanks.</a:t>
            </a:r>
          </a:p>
          <a:p>
            <a:pPr eaLnBrk="1" hangingPunct="1"/>
            <a:r>
              <a:rPr lang="en-US" altLang="en-US" sz="2800" smtClean="0"/>
              <a:t>Now they can be longer than 8 characters.</a:t>
            </a:r>
          </a:p>
          <a:p>
            <a:pPr eaLnBrk="1" hangingPunct="1"/>
            <a:r>
              <a:rPr lang="en-US" altLang="en-US" sz="2800" smtClean="0"/>
              <a:t>Names can contain some special characters, but not all such characters.  So let’s avoid using special characters in names.</a:t>
            </a:r>
          </a:p>
        </p:txBody>
      </p:sp>
      <p:sp>
        <p:nvSpPr>
          <p:cNvPr id="2" name="Slide Number Placeholder 1"/>
          <p:cNvSpPr>
            <a:spLocks noGrp="1"/>
          </p:cNvSpPr>
          <p:nvPr>
            <p:ph type="sldNum" sz="quarter" idx="12"/>
          </p:nvPr>
        </p:nvSpPr>
        <p:spPr/>
        <p:txBody>
          <a:bodyPr/>
          <a:lstStyle/>
          <a:p>
            <a:fld id="{6C647285-A8DC-426C-B030-C03879B3021C}" type="slidenum">
              <a:rPr lang="en-US" smtClean="0"/>
              <a:t>14</a:t>
            </a:fld>
            <a:endParaRPr lang="en-US"/>
          </a:p>
        </p:txBody>
      </p:sp>
    </p:spTree>
    <p:extLst>
      <p:ext uri="{BB962C8B-B14F-4D97-AF65-F5344CB8AC3E}">
        <p14:creationId xmlns:p14="http://schemas.microsoft.com/office/powerpoint/2010/main" val="97476719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smtClean="0"/>
              <a:t>Variable Names Continued</a:t>
            </a:r>
          </a:p>
        </p:txBody>
      </p:sp>
      <p:sp>
        <p:nvSpPr>
          <p:cNvPr id="15363" name="Rectangle 3"/>
          <p:cNvSpPr>
            <a:spLocks noGrp="1" noChangeArrowheads="1"/>
          </p:cNvSpPr>
          <p:nvPr>
            <p:ph type="body" idx="1"/>
          </p:nvPr>
        </p:nvSpPr>
        <p:spPr/>
        <p:txBody>
          <a:bodyPr/>
          <a:lstStyle/>
          <a:p>
            <a:pPr eaLnBrk="1" hangingPunct="1"/>
            <a:r>
              <a:rPr lang="en-US" altLang="en-US" smtClean="0"/>
              <a:t>Age is named AGE</a:t>
            </a:r>
          </a:p>
          <a:p>
            <a:pPr eaLnBrk="1" hangingPunct="1"/>
            <a:r>
              <a:rPr lang="en-US" altLang="en-US" smtClean="0"/>
              <a:t>Sex is  named SEX</a:t>
            </a:r>
          </a:p>
          <a:p>
            <a:pPr eaLnBrk="1" hangingPunct="1"/>
            <a:r>
              <a:rPr lang="en-US" altLang="en-US" smtClean="0"/>
              <a:t>Political party identification is PARTY</a:t>
            </a:r>
          </a:p>
          <a:p>
            <a:pPr eaLnBrk="1" hangingPunct="1"/>
            <a:r>
              <a:rPr lang="en-US" altLang="en-US" smtClean="0"/>
              <a:t>Did you vote in the 2012 presidential election – VOTE12</a:t>
            </a:r>
          </a:p>
          <a:p>
            <a:pPr eaLnBrk="1" hangingPunct="1"/>
            <a:r>
              <a:rPr lang="en-US" altLang="en-US" smtClean="0"/>
              <a:t>Who did you vote for in the 2012 presidential election – PRES12</a:t>
            </a:r>
          </a:p>
        </p:txBody>
      </p:sp>
      <p:sp>
        <p:nvSpPr>
          <p:cNvPr id="2" name="Slide Number Placeholder 1"/>
          <p:cNvSpPr>
            <a:spLocks noGrp="1"/>
          </p:cNvSpPr>
          <p:nvPr>
            <p:ph type="sldNum" sz="quarter" idx="12"/>
          </p:nvPr>
        </p:nvSpPr>
        <p:spPr/>
        <p:txBody>
          <a:bodyPr/>
          <a:lstStyle/>
          <a:p>
            <a:fld id="{6C647285-A8DC-426C-B030-C03879B3021C}" type="slidenum">
              <a:rPr lang="en-US" smtClean="0"/>
              <a:t>15</a:t>
            </a:fld>
            <a:endParaRPr lang="en-US"/>
          </a:p>
        </p:txBody>
      </p:sp>
    </p:spTree>
    <p:extLst>
      <p:ext uri="{BB962C8B-B14F-4D97-AF65-F5344CB8AC3E}">
        <p14:creationId xmlns:p14="http://schemas.microsoft.com/office/powerpoint/2010/main" val="354421445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Values</a:t>
            </a:r>
          </a:p>
        </p:txBody>
      </p:sp>
      <p:sp>
        <p:nvSpPr>
          <p:cNvPr id="16387" name="Content Placeholder 2"/>
          <p:cNvSpPr>
            <a:spLocks noGrp="1"/>
          </p:cNvSpPr>
          <p:nvPr>
            <p:ph idx="1"/>
          </p:nvPr>
        </p:nvSpPr>
        <p:spPr/>
        <p:txBody>
          <a:bodyPr/>
          <a:lstStyle/>
          <a:p>
            <a:r>
              <a:rPr lang="en-US" altLang="en-US" sz="1600" smtClean="0"/>
              <a:t>SEX</a:t>
            </a:r>
          </a:p>
          <a:p>
            <a:pPr lvl="1"/>
            <a:r>
              <a:rPr lang="en-US" altLang="en-US" sz="1600" smtClean="0"/>
              <a:t>1 = male</a:t>
            </a:r>
          </a:p>
          <a:p>
            <a:pPr lvl="1"/>
            <a:r>
              <a:rPr lang="en-US" altLang="en-US" sz="1600" smtClean="0"/>
              <a:t>2 = female</a:t>
            </a:r>
          </a:p>
          <a:p>
            <a:pPr lvl="1"/>
            <a:r>
              <a:rPr lang="en-US" altLang="en-US" sz="1600" smtClean="0"/>
              <a:t>No missing information</a:t>
            </a:r>
          </a:p>
          <a:p>
            <a:r>
              <a:rPr lang="en-US" altLang="en-US" sz="1600" smtClean="0"/>
              <a:t>AGE</a:t>
            </a:r>
          </a:p>
          <a:p>
            <a:pPr lvl="1"/>
            <a:r>
              <a:rPr lang="en-US" altLang="en-US" sz="1600" smtClean="0"/>
              <a:t>Enter age in years</a:t>
            </a:r>
          </a:p>
          <a:p>
            <a:pPr lvl="1"/>
            <a:r>
              <a:rPr lang="en-US" altLang="en-US" sz="1600" smtClean="0"/>
              <a:t>98 = 98 and older</a:t>
            </a:r>
          </a:p>
          <a:p>
            <a:pPr lvl="1"/>
            <a:r>
              <a:rPr lang="en-US" altLang="en-US" sz="1600" smtClean="0"/>
              <a:t>99 = no answer</a:t>
            </a:r>
          </a:p>
          <a:p>
            <a:r>
              <a:rPr lang="en-US" altLang="en-US" sz="1600" smtClean="0"/>
              <a:t>PARTY</a:t>
            </a:r>
          </a:p>
          <a:p>
            <a:pPr lvl="1"/>
            <a:r>
              <a:rPr lang="en-US" altLang="en-US" sz="1600" smtClean="0"/>
              <a:t>1 = Democrat</a:t>
            </a:r>
          </a:p>
          <a:p>
            <a:pPr lvl="1"/>
            <a:r>
              <a:rPr lang="en-US" altLang="en-US" sz="1600" smtClean="0"/>
              <a:t>2 = Republican</a:t>
            </a:r>
          </a:p>
          <a:p>
            <a:pPr lvl="1"/>
            <a:r>
              <a:rPr lang="en-US" altLang="en-US" sz="1600" smtClean="0"/>
              <a:t>3 = Independent</a:t>
            </a:r>
          </a:p>
          <a:p>
            <a:pPr lvl="1"/>
            <a:r>
              <a:rPr lang="en-US" altLang="en-US" sz="1600" smtClean="0"/>
              <a:t>4 = other party</a:t>
            </a:r>
          </a:p>
          <a:p>
            <a:pPr lvl="1"/>
            <a:r>
              <a:rPr lang="en-US" altLang="en-US" sz="1600" smtClean="0"/>
              <a:t>5 = doesn’t identify with any party</a:t>
            </a:r>
          </a:p>
          <a:p>
            <a:pPr lvl="1"/>
            <a:r>
              <a:rPr lang="en-US" altLang="en-US" sz="1600" smtClean="0"/>
              <a:t>9 = no answer</a:t>
            </a:r>
          </a:p>
          <a:p>
            <a:pPr lvl="1"/>
            <a:endParaRPr lang="en-US" altLang="en-US" smtClean="0"/>
          </a:p>
        </p:txBody>
      </p:sp>
      <p:sp>
        <p:nvSpPr>
          <p:cNvPr id="2" name="Slide Number Placeholder 1"/>
          <p:cNvSpPr>
            <a:spLocks noGrp="1"/>
          </p:cNvSpPr>
          <p:nvPr>
            <p:ph type="sldNum" sz="quarter" idx="12"/>
          </p:nvPr>
        </p:nvSpPr>
        <p:spPr/>
        <p:txBody>
          <a:bodyPr/>
          <a:lstStyle/>
          <a:p>
            <a:fld id="{6C647285-A8DC-426C-B030-C03879B3021C}" type="slidenum">
              <a:rPr lang="en-US" smtClean="0"/>
              <a:t>16</a:t>
            </a:fld>
            <a:endParaRPr lang="en-US"/>
          </a:p>
        </p:txBody>
      </p:sp>
    </p:spTree>
    <p:extLst>
      <p:ext uri="{BB962C8B-B14F-4D97-AF65-F5344CB8AC3E}">
        <p14:creationId xmlns:p14="http://schemas.microsoft.com/office/powerpoint/2010/main" val="3297325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Values Continued</a:t>
            </a:r>
          </a:p>
        </p:txBody>
      </p:sp>
      <p:sp>
        <p:nvSpPr>
          <p:cNvPr id="17411" name="Content Placeholder 2"/>
          <p:cNvSpPr>
            <a:spLocks noGrp="1"/>
          </p:cNvSpPr>
          <p:nvPr>
            <p:ph idx="1"/>
          </p:nvPr>
        </p:nvSpPr>
        <p:spPr/>
        <p:txBody>
          <a:bodyPr/>
          <a:lstStyle/>
          <a:p>
            <a:r>
              <a:rPr lang="en-US" altLang="en-US" sz="1600" smtClean="0"/>
              <a:t>VOTE12</a:t>
            </a:r>
          </a:p>
          <a:p>
            <a:pPr lvl="1"/>
            <a:r>
              <a:rPr lang="en-US" altLang="en-US" sz="1600" smtClean="0"/>
              <a:t>1 = yes</a:t>
            </a:r>
          </a:p>
          <a:p>
            <a:pPr lvl="1"/>
            <a:r>
              <a:rPr lang="en-US" altLang="en-US" sz="1600" smtClean="0"/>
              <a:t>2 = no</a:t>
            </a:r>
          </a:p>
          <a:p>
            <a:pPr lvl="1"/>
            <a:r>
              <a:rPr lang="en-US" altLang="en-US" sz="1600" smtClean="0"/>
              <a:t>3 = not registered to vote</a:t>
            </a:r>
          </a:p>
          <a:p>
            <a:pPr lvl="1"/>
            <a:r>
              <a:rPr lang="en-US" altLang="en-US" sz="1600" smtClean="0"/>
              <a:t>9 = no answer</a:t>
            </a:r>
          </a:p>
          <a:p>
            <a:r>
              <a:rPr lang="en-US" altLang="en-US" sz="1600" smtClean="0"/>
              <a:t>PRES12</a:t>
            </a:r>
          </a:p>
          <a:p>
            <a:pPr lvl="1"/>
            <a:r>
              <a:rPr lang="en-US" altLang="en-US" sz="1600" smtClean="0"/>
              <a:t>1 = Obama</a:t>
            </a:r>
          </a:p>
          <a:p>
            <a:pPr lvl="1"/>
            <a:r>
              <a:rPr lang="en-US" altLang="en-US" sz="1600" smtClean="0"/>
              <a:t>2 = Romney</a:t>
            </a:r>
          </a:p>
          <a:p>
            <a:pPr lvl="1"/>
            <a:r>
              <a:rPr lang="en-US" altLang="en-US" sz="1600" smtClean="0"/>
              <a:t>3 = Other</a:t>
            </a:r>
          </a:p>
          <a:p>
            <a:pPr lvl="1"/>
            <a:r>
              <a:rPr lang="en-US" altLang="en-US" sz="1600" smtClean="0"/>
              <a:t>4 = did not vote</a:t>
            </a:r>
          </a:p>
          <a:p>
            <a:pPr lvl="1"/>
            <a:r>
              <a:rPr lang="en-US" altLang="en-US" sz="1600" smtClean="0"/>
              <a:t>9 = no answer</a:t>
            </a:r>
          </a:p>
          <a:p>
            <a:pPr lvl="1"/>
            <a:endParaRPr lang="en-US" altLang="en-US" sz="1600" smtClean="0"/>
          </a:p>
        </p:txBody>
      </p:sp>
      <p:sp>
        <p:nvSpPr>
          <p:cNvPr id="2" name="Slide Number Placeholder 1"/>
          <p:cNvSpPr>
            <a:spLocks noGrp="1"/>
          </p:cNvSpPr>
          <p:nvPr>
            <p:ph type="sldNum" sz="quarter" idx="12"/>
          </p:nvPr>
        </p:nvSpPr>
        <p:spPr/>
        <p:txBody>
          <a:bodyPr/>
          <a:lstStyle/>
          <a:p>
            <a:fld id="{6C647285-A8DC-426C-B030-C03879B3021C}" type="slidenum">
              <a:rPr lang="en-US" smtClean="0"/>
              <a:t>17</a:t>
            </a:fld>
            <a:endParaRPr lang="en-US"/>
          </a:p>
        </p:txBody>
      </p:sp>
    </p:spTree>
    <p:extLst>
      <p:ext uri="{BB962C8B-B14F-4D97-AF65-F5344CB8AC3E}">
        <p14:creationId xmlns:p14="http://schemas.microsoft.com/office/powerpoint/2010/main" val="1176623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altLang="en-US" sz="4000" smtClean="0"/>
              <a:t>Entering the Information </a:t>
            </a:r>
            <a:br>
              <a:rPr lang="en-US" altLang="en-US" sz="4000" smtClean="0"/>
            </a:br>
            <a:r>
              <a:rPr lang="en-US" altLang="en-US" sz="4000" smtClean="0"/>
              <a:t>for a Data File</a:t>
            </a:r>
          </a:p>
        </p:txBody>
      </p:sp>
      <p:sp>
        <p:nvSpPr>
          <p:cNvPr id="18435" name="Rectangle 3"/>
          <p:cNvSpPr>
            <a:spLocks noGrp="1" noChangeArrowheads="1"/>
          </p:cNvSpPr>
          <p:nvPr>
            <p:ph type="body" idx="1"/>
          </p:nvPr>
        </p:nvSpPr>
        <p:spPr/>
        <p:txBody>
          <a:bodyPr/>
          <a:lstStyle/>
          <a:p>
            <a:pPr eaLnBrk="1" hangingPunct="1"/>
            <a:r>
              <a:rPr lang="en-US" altLang="en-US" smtClean="0"/>
              <a:t>You already have SPSS open.</a:t>
            </a:r>
          </a:p>
          <a:p>
            <a:pPr eaLnBrk="1" hangingPunct="1"/>
            <a:r>
              <a:rPr lang="en-US" altLang="en-US" smtClean="0"/>
              <a:t>Click on File/New/Data.</a:t>
            </a:r>
          </a:p>
          <a:p>
            <a:pPr eaLnBrk="1" hangingPunct="1"/>
            <a:r>
              <a:rPr lang="en-US" altLang="en-US" smtClean="0"/>
              <a:t>You should see a blank data screen that looks like a spreadsheet.</a:t>
            </a:r>
          </a:p>
          <a:p>
            <a:pPr eaLnBrk="1" hangingPunct="1"/>
            <a:r>
              <a:rPr lang="en-US" altLang="en-US" smtClean="0"/>
              <a:t>At the bottom are two tabs called “Data View” and “Variable View”.  Click on “Variable View”.</a:t>
            </a:r>
          </a:p>
        </p:txBody>
      </p:sp>
      <p:sp>
        <p:nvSpPr>
          <p:cNvPr id="2" name="Slide Number Placeholder 1"/>
          <p:cNvSpPr>
            <a:spLocks noGrp="1"/>
          </p:cNvSpPr>
          <p:nvPr>
            <p:ph type="sldNum" sz="quarter" idx="12"/>
          </p:nvPr>
        </p:nvSpPr>
        <p:spPr/>
        <p:txBody>
          <a:bodyPr/>
          <a:lstStyle/>
          <a:p>
            <a:fld id="{6C647285-A8DC-426C-B030-C03879B3021C}" type="slidenum">
              <a:rPr lang="en-US" smtClean="0"/>
              <a:t>18</a:t>
            </a:fld>
            <a:endParaRPr lang="en-US"/>
          </a:p>
        </p:txBody>
      </p:sp>
    </p:spTree>
    <p:extLst>
      <p:ext uri="{BB962C8B-B14F-4D97-AF65-F5344CB8AC3E}">
        <p14:creationId xmlns:p14="http://schemas.microsoft.com/office/powerpoint/2010/main" val="238725835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Defining the Variables</a:t>
            </a:r>
          </a:p>
        </p:txBody>
      </p:sp>
      <p:sp>
        <p:nvSpPr>
          <p:cNvPr id="19459" name="Rectangle 3"/>
          <p:cNvSpPr>
            <a:spLocks noGrp="1" noChangeArrowheads="1"/>
          </p:cNvSpPr>
          <p:nvPr>
            <p:ph type="body" idx="1"/>
          </p:nvPr>
        </p:nvSpPr>
        <p:spPr/>
        <p:txBody>
          <a:bodyPr/>
          <a:lstStyle/>
          <a:p>
            <a:pPr eaLnBrk="1" hangingPunct="1">
              <a:lnSpc>
                <a:spcPct val="80000"/>
              </a:lnSpc>
            </a:pPr>
            <a:r>
              <a:rPr lang="en-US" altLang="en-US" sz="2800" smtClean="0"/>
              <a:t>Enter the variable names in the “Names” columns in the order you want them.</a:t>
            </a:r>
          </a:p>
          <a:p>
            <a:pPr eaLnBrk="1" hangingPunct="1">
              <a:lnSpc>
                <a:spcPct val="80000"/>
              </a:lnSpc>
            </a:pPr>
            <a:r>
              <a:rPr lang="en-US" altLang="en-US" sz="2800" smtClean="0"/>
              <a:t>Enter the variable labels in the “Label” column.</a:t>
            </a:r>
          </a:p>
          <a:p>
            <a:pPr eaLnBrk="1" hangingPunct="1">
              <a:lnSpc>
                <a:spcPct val="80000"/>
              </a:lnSpc>
            </a:pPr>
            <a:r>
              <a:rPr lang="en-US" altLang="en-US" sz="2800" smtClean="0"/>
              <a:t>Enter the value labels in the “Values” column.  To do this you will need to click in the appropriate cell and then click in the little gray box on the right.</a:t>
            </a:r>
          </a:p>
          <a:p>
            <a:pPr eaLnBrk="1" hangingPunct="1">
              <a:lnSpc>
                <a:spcPct val="80000"/>
              </a:lnSpc>
            </a:pPr>
            <a:r>
              <a:rPr lang="en-US" altLang="en-US" sz="2800" smtClean="0"/>
              <a:t>Enter the missing values in the “Missing” column. To do this you will need to click in the appropriate cell and then click in the little gray box on the right.</a:t>
            </a:r>
          </a:p>
          <a:p>
            <a:pPr eaLnBrk="1" hangingPunct="1">
              <a:lnSpc>
                <a:spcPct val="80000"/>
              </a:lnSpc>
            </a:pPr>
            <a:endParaRPr lang="en-US" altLang="en-US" sz="2800" smtClean="0"/>
          </a:p>
          <a:p>
            <a:pPr eaLnBrk="1" hangingPunct="1">
              <a:lnSpc>
                <a:spcPct val="80000"/>
              </a:lnSpc>
            </a:pPr>
            <a:endParaRPr lang="en-US" altLang="en-US" sz="2800" smtClean="0"/>
          </a:p>
        </p:txBody>
      </p:sp>
      <p:sp>
        <p:nvSpPr>
          <p:cNvPr id="2" name="Slide Number Placeholder 1"/>
          <p:cNvSpPr>
            <a:spLocks noGrp="1"/>
          </p:cNvSpPr>
          <p:nvPr>
            <p:ph type="sldNum" sz="quarter" idx="12"/>
          </p:nvPr>
        </p:nvSpPr>
        <p:spPr/>
        <p:txBody>
          <a:bodyPr/>
          <a:lstStyle/>
          <a:p>
            <a:fld id="{6C647285-A8DC-426C-B030-C03879B3021C}" type="slidenum">
              <a:rPr lang="en-US" smtClean="0"/>
              <a:t>19</a:t>
            </a:fld>
            <a:endParaRPr lang="en-US"/>
          </a:p>
        </p:txBody>
      </p:sp>
    </p:spTree>
    <p:extLst>
      <p:ext uri="{BB962C8B-B14F-4D97-AF65-F5344CB8AC3E}">
        <p14:creationId xmlns:p14="http://schemas.microsoft.com/office/powerpoint/2010/main" val="302593138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hangingPunct="1"/>
            <a:r>
              <a:rPr lang="en-US" altLang="en-US" sz="4000" smtClean="0"/>
              <a:t>Social Science Research and Instructional Council (SSRIC)</a:t>
            </a:r>
          </a:p>
        </p:txBody>
      </p:sp>
      <p:sp>
        <p:nvSpPr>
          <p:cNvPr id="3075" name="Rectangle 3"/>
          <p:cNvSpPr>
            <a:spLocks noGrp="1" noChangeArrowheads="1"/>
          </p:cNvSpPr>
          <p:nvPr>
            <p:ph type="body" idx="1"/>
          </p:nvPr>
        </p:nvSpPr>
        <p:spPr/>
        <p:txBody>
          <a:bodyPr/>
          <a:lstStyle/>
          <a:p>
            <a:pPr eaLnBrk="1" hangingPunct="1"/>
            <a:r>
              <a:rPr lang="en-US" altLang="en-US" dirty="0" smtClean="0"/>
              <a:t>Discipline council for the social sciences made up of representatives from each campus in the CSU.  There is a </a:t>
            </a:r>
            <a:r>
              <a:rPr lang="en-US" altLang="en-US" dirty="0" smtClean="0">
                <a:hlinkClick r:id="rId2"/>
              </a:rPr>
              <a:t>list of campus representatives </a:t>
            </a:r>
            <a:r>
              <a:rPr lang="en-US" altLang="en-US" dirty="0" smtClean="0"/>
              <a:t>on the website.   </a:t>
            </a:r>
          </a:p>
          <a:p>
            <a:pPr eaLnBrk="1" hangingPunct="1"/>
            <a:r>
              <a:rPr lang="en-US" altLang="en-US" dirty="0" smtClean="0"/>
              <a:t>Promotes use of data analysis in research and teaching</a:t>
            </a:r>
          </a:p>
          <a:p>
            <a:pPr eaLnBrk="1" hangingPunct="1"/>
            <a:r>
              <a:rPr lang="en-US" altLang="en-US" dirty="0" smtClean="0"/>
              <a:t>Take a look at the </a:t>
            </a:r>
            <a:r>
              <a:rPr lang="en-US" altLang="en-US" dirty="0" smtClean="0">
                <a:hlinkClick r:id="rId3"/>
              </a:rPr>
              <a:t>SSRIC website.</a:t>
            </a:r>
            <a:r>
              <a:rPr lang="en-US" altLang="en-US" dirty="0" smtClean="0"/>
              <a:t> </a:t>
            </a:r>
          </a:p>
          <a:p>
            <a:pPr eaLnBrk="1" hangingPunct="1"/>
            <a:endParaRPr lang="en-US" altLang="en-US" dirty="0" smtClean="0"/>
          </a:p>
        </p:txBody>
      </p:sp>
      <p:sp>
        <p:nvSpPr>
          <p:cNvPr id="2" name="Slide Number Placeholder 1"/>
          <p:cNvSpPr>
            <a:spLocks noGrp="1"/>
          </p:cNvSpPr>
          <p:nvPr>
            <p:ph type="sldNum" sz="quarter" idx="12"/>
          </p:nvPr>
        </p:nvSpPr>
        <p:spPr/>
        <p:txBody>
          <a:bodyPr/>
          <a:lstStyle/>
          <a:p>
            <a:fld id="{6C647285-A8DC-426C-B030-C03879B3021C}" type="slidenum">
              <a:rPr lang="en-US" smtClean="0"/>
              <a:t>2</a:t>
            </a:fld>
            <a:endParaRPr lang="en-US"/>
          </a:p>
        </p:txBody>
      </p:sp>
    </p:spTree>
    <p:extLst>
      <p:ext uri="{BB962C8B-B14F-4D97-AF65-F5344CB8AC3E}">
        <p14:creationId xmlns:p14="http://schemas.microsoft.com/office/powerpoint/2010/main" val="201462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Adding in the Data</a:t>
            </a:r>
          </a:p>
        </p:txBody>
      </p:sp>
      <p:sp>
        <p:nvSpPr>
          <p:cNvPr id="20483" name="Rectangle 3"/>
          <p:cNvSpPr>
            <a:spLocks noGrp="1" noChangeArrowheads="1"/>
          </p:cNvSpPr>
          <p:nvPr>
            <p:ph type="body" idx="1"/>
          </p:nvPr>
        </p:nvSpPr>
        <p:spPr/>
        <p:txBody>
          <a:bodyPr/>
          <a:lstStyle/>
          <a:p>
            <a:pPr eaLnBrk="1" hangingPunct="1">
              <a:lnSpc>
                <a:spcPct val="90000"/>
              </a:lnSpc>
            </a:pPr>
            <a:r>
              <a:rPr lang="en-US" altLang="en-US" sz="2800" smtClean="0"/>
              <a:t>Now that you have defined the variables, click on the tab at the bottom called “Data View” and enter the data into the appropriate cells.  Make up the data so you have about ten cases entered.</a:t>
            </a:r>
          </a:p>
          <a:p>
            <a:pPr eaLnBrk="1" hangingPunct="1">
              <a:lnSpc>
                <a:spcPct val="90000"/>
              </a:lnSpc>
            </a:pPr>
            <a:r>
              <a:rPr lang="en-US" altLang="en-US" sz="2800" smtClean="0"/>
              <a:t>Once you have entered the data, go back and check to make sure you didn’t make any data entry errors.</a:t>
            </a:r>
          </a:p>
          <a:p>
            <a:pPr eaLnBrk="1" hangingPunct="1">
              <a:lnSpc>
                <a:spcPct val="90000"/>
              </a:lnSpc>
            </a:pPr>
            <a:r>
              <a:rPr lang="en-US" altLang="en-US" sz="2800" smtClean="0"/>
              <a:t>Congratulations!! – you created a SPSS data file.  You could also enter the data using a spreadsheet like Excel.</a:t>
            </a:r>
          </a:p>
        </p:txBody>
      </p:sp>
      <p:sp>
        <p:nvSpPr>
          <p:cNvPr id="2" name="Slide Number Placeholder 1"/>
          <p:cNvSpPr>
            <a:spLocks noGrp="1"/>
          </p:cNvSpPr>
          <p:nvPr>
            <p:ph type="sldNum" sz="quarter" idx="12"/>
          </p:nvPr>
        </p:nvSpPr>
        <p:spPr/>
        <p:txBody>
          <a:bodyPr/>
          <a:lstStyle/>
          <a:p>
            <a:fld id="{6C647285-A8DC-426C-B030-C03879B3021C}" type="slidenum">
              <a:rPr lang="en-US" smtClean="0"/>
              <a:t>20</a:t>
            </a:fld>
            <a:endParaRPr lang="en-US"/>
          </a:p>
        </p:txBody>
      </p:sp>
    </p:spTree>
    <p:extLst>
      <p:ext uri="{BB962C8B-B14F-4D97-AF65-F5344CB8AC3E}">
        <p14:creationId xmlns:p14="http://schemas.microsoft.com/office/powerpoint/2010/main" val="354577053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Saving the Data File</a:t>
            </a:r>
          </a:p>
        </p:txBody>
      </p:sp>
      <p:sp>
        <p:nvSpPr>
          <p:cNvPr id="21507" name="Rectangle 3"/>
          <p:cNvSpPr>
            <a:spLocks noGrp="1" noChangeArrowheads="1"/>
          </p:cNvSpPr>
          <p:nvPr>
            <p:ph type="body" idx="1"/>
          </p:nvPr>
        </p:nvSpPr>
        <p:spPr/>
        <p:txBody>
          <a:bodyPr/>
          <a:lstStyle/>
          <a:p>
            <a:pPr eaLnBrk="1" hangingPunct="1"/>
            <a:r>
              <a:rPr lang="en-US" altLang="en-US" smtClean="0"/>
              <a:t>Now you want to save your data file.</a:t>
            </a:r>
          </a:p>
          <a:p>
            <a:pPr eaLnBrk="1" hangingPunct="1"/>
            <a:r>
              <a:rPr lang="en-US" altLang="en-US" smtClean="0"/>
              <a:t>Click on “Save as”.  The default is to save it as a SPSS data file with .sav as the extension.</a:t>
            </a:r>
          </a:p>
          <a:p>
            <a:pPr eaLnBrk="1" hangingPunct="1"/>
            <a:r>
              <a:rPr lang="en-US" altLang="en-US" smtClean="0"/>
              <a:t>Give it a file name and indicate where you want to save it on your hard drive or on your flashdrive.</a:t>
            </a:r>
          </a:p>
        </p:txBody>
      </p:sp>
      <p:sp>
        <p:nvSpPr>
          <p:cNvPr id="2" name="Slide Number Placeholder 1"/>
          <p:cNvSpPr>
            <a:spLocks noGrp="1"/>
          </p:cNvSpPr>
          <p:nvPr>
            <p:ph type="sldNum" sz="quarter" idx="12"/>
          </p:nvPr>
        </p:nvSpPr>
        <p:spPr/>
        <p:txBody>
          <a:bodyPr/>
          <a:lstStyle/>
          <a:p>
            <a:fld id="{6C647285-A8DC-426C-B030-C03879B3021C}" type="slidenum">
              <a:rPr lang="en-US" smtClean="0"/>
              <a:t>21</a:t>
            </a:fld>
            <a:endParaRPr lang="en-US"/>
          </a:p>
        </p:txBody>
      </p:sp>
    </p:spTree>
    <p:extLst>
      <p:ext uri="{BB962C8B-B14F-4D97-AF65-F5344CB8AC3E}">
        <p14:creationId xmlns:p14="http://schemas.microsoft.com/office/powerpoint/2010/main" val="59148850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r>
              <a:rPr lang="en-US" altLang="en-US" sz="4000" smtClean="0"/>
              <a:t>Opening an Existing File </a:t>
            </a:r>
            <a:br>
              <a:rPr lang="en-US" altLang="en-US" sz="4000" smtClean="0"/>
            </a:br>
            <a:r>
              <a:rPr lang="en-US" altLang="en-US" sz="4000" smtClean="0"/>
              <a:t>You Got Somewhere Else</a:t>
            </a:r>
          </a:p>
        </p:txBody>
      </p:sp>
      <p:sp>
        <p:nvSpPr>
          <p:cNvPr id="22531" name="Rectangle 3"/>
          <p:cNvSpPr>
            <a:spLocks noGrp="1" noChangeArrowheads="1"/>
          </p:cNvSpPr>
          <p:nvPr>
            <p:ph type="body" idx="1"/>
          </p:nvPr>
        </p:nvSpPr>
        <p:spPr/>
        <p:txBody>
          <a:bodyPr>
            <a:normAutofit lnSpcReduction="10000"/>
          </a:bodyPr>
          <a:lstStyle/>
          <a:p>
            <a:pPr eaLnBrk="1" hangingPunct="1"/>
            <a:r>
              <a:rPr lang="en-US" altLang="en-US" sz="2800" smtClean="0"/>
              <a:t>Often you will want to open a data set that you got from someplace else such as:</a:t>
            </a:r>
          </a:p>
          <a:p>
            <a:pPr lvl="1" eaLnBrk="1" hangingPunct="1"/>
            <a:r>
              <a:rPr lang="en-US" altLang="en-US" sz="2400" smtClean="0"/>
              <a:t>ICPSR</a:t>
            </a:r>
          </a:p>
          <a:p>
            <a:pPr lvl="1" eaLnBrk="1" hangingPunct="1"/>
            <a:r>
              <a:rPr lang="en-US" altLang="en-US" sz="2400" smtClean="0"/>
              <a:t>Field Institute</a:t>
            </a:r>
          </a:p>
          <a:p>
            <a:pPr lvl="1" eaLnBrk="1" hangingPunct="1"/>
            <a:r>
              <a:rPr lang="en-US" altLang="en-US" sz="2400" smtClean="0"/>
              <a:t>Roper Center</a:t>
            </a:r>
          </a:p>
          <a:p>
            <a:pPr eaLnBrk="1" hangingPunct="1"/>
            <a:r>
              <a:rPr lang="en-US" altLang="en-US" sz="2800" smtClean="0"/>
              <a:t>These files will usually be in the form of a:</a:t>
            </a:r>
          </a:p>
          <a:p>
            <a:pPr lvl="1" eaLnBrk="1" hangingPunct="1"/>
            <a:r>
              <a:rPr lang="en-US" altLang="en-US" sz="2400" smtClean="0"/>
              <a:t>SPSS portable file (.por)</a:t>
            </a:r>
          </a:p>
          <a:p>
            <a:pPr lvl="1" eaLnBrk="1" hangingPunct="1"/>
            <a:r>
              <a:rPr lang="en-US" altLang="en-US" sz="2400" smtClean="0"/>
              <a:t>SPSS data file (.sav)</a:t>
            </a:r>
          </a:p>
          <a:p>
            <a:pPr lvl="1" eaLnBrk="1" hangingPunct="1"/>
            <a:r>
              <a:rPr lang="en-US" altLang="en-US" sz="2400" smtClean="0"/>
              <a:t>Raw data file with a SPSS syntax file (.sps)</a:t>
            </a:r>
          </a:p>
          <a:p>
            <a:pPr lvl="1" eaLnBrk="1" hangingPunct="1"/>
            <a:r>
              <a:rPr lang="en-US" altLang="en-US" sz="2400" smtClean="0"/>
              <a:t>Raw data file without a syntax file </a:t>
            </a:r>
          </a:p>
          <a:p>
            <a:pPr lvl="1" eaLnBrk="1" hangingPunct="1"/>
            <a:endParaRPr lang="en-US" altLang="en-US" sz="2400" smtClean="0"/>
          </a:p>
        </p:txBody>
      </p:sp>
      <p:sp>
        <p:nvSpPr>
          <p:cNvPr id="2" name="Slide Number Placeholder 1"/>
          <p:cNvSpPr>
            <a:spLocks noGrp="1"/>
          </p:cNvSpPr>
          <p:nvPr>
            <p:ph type="sldNum" sz="quarter" idx="12"/>
          </p:nvPr>
        </p:nvSpPr>
        <p:spPr/>
        <p:txBody>
          <a:bodyPr/>
          <a:lstStyle/>
          <a:p>
            <a:fld id="{6C647285-A8DC-426C-B030-C03879B3021C}" type="slidenum">
              <a:rPr lang="en-US" smtClean="0"/>
              <a:t>22</a:t>
            </a:fld>
            <a:endParaRPr lang="en-US"/>
          </a:p>
        </p:txBody>
      </p:sp>
    </p:spTree>
    <p:extLst>
      <p:ext uri="{BB962C8B-B14F-4D97-AF65-F5344CB8AC3E}">
        <p14:creationId xmlns:p14="http://schemas.microsoft.com/office/powerpoint/2010/main" val="2194024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altLang="en-US" dirty="0" smtClean="0">
                <a:hlinkClick r:id="rId2"/>
              </a:rPr>
              <a:t>Roper Center for Public </a:t>
            </a:r>
            <a:br>
              <a:rPr lang="en-US" altLang="en-US" dirty="0" smtClean="0">
                <a:hlinkClick r:id="rId2"/>
              </a:rPr>
            </a:br>
            <a:r>
              <a:rPr lang="en-US" altLang="en-US" dirty="0" smtClean="0">
                <a:hlinkClick r:id="rId2"/>
              </a:rPr>
              <a:t>Opinion Research</a:t>
            </a:r>
            <a:r>
              <a:rPr lang="en-US" altLang="en-US" dirty="0" smtClean="0"/>
              <a:t> </a:t>
            </a:r>
          </a:p>
        </p:txBody>
      </p:sp>
      <p:pic>
        <p:nvPicPr>
          <p:cNvPr id="25604" name="Content Placeholder 4" descr="This is the Roper Center's home page." title="Roper Cente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2209800"/>
            <a:ext cx="6794500" cy="2971800"/>
          </a:xfrm>
        </p:spPr>
      </p:pic>
      <p:sp>
        <p:nvSpPr>
          <p:cNvPr id="2" name="Slide Number Placeholder 1"/>
          <p:cNvSpPr>
            <a:spLocks noGrp="1"/>
          </p:cNvSpPr>
          <p:nvPr>
            <p:ph type="sldNum" sz="quarter" idx="12"/>
          </p:nvPr>
        </p:nvSpPr>
        <p:spPr/>
        <p:txBody>
          <a:bodyPr/>
          <a:lstStyle/>
          <a:p>
            <a:fld id="{6C647285-A8DC-426C-B030-C03879B3021C}" type="slidenum">
              <a:rPr lang="en-US" smtClean="0"/>
              <a:t>23</a:t>
            </a:fld>
            <a:endParaRPr lang="en-US"/>
          </a:p>
        </p:txBody>
      </p:sp>
    </p:spTree>
    <p:extLst>
      <p:ext uri="{BB962C8B-B14F-4D97-AF65-F5344CB8AC3E}">
        <p14:creationId xmlns:p14="http://schemas.microsoft.com/office/powerpoint/2010/main" val="2027036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900" dirty="0" smtClean="0"/>
              <a:t/>
            </a:r>
            <a:br>
              <a:rPr lang="en-US" sz="4900" dirty="0" smtClean="0"/>
            </a:br>
            <a:r>
              <a:rPr lang="en-US" sz="4900" dirty="0" smtClean="0"/>
              <a:t>Creating your Own Account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pPr>
              <a:defRPr/>
            </a:pPr>
            <a:r>
              <a:rPr lang="en-US" dirty="0" smtClean="0"/>
              <a:t>The first thing you need to do is to create your own personal account at the Roper Center.</a:t>
            </a:r>
          </a:p>
          <a:p>
            <a:pPr>
              <a:defRPr/>
            </a:pPr>
            <a:r>
              <a:rPr lang="en-US" dirty="0" smtClean="0"/>
              <a:t>You’ll need this account to download data sets and to analyze data online.</a:t>
            </a:r>
          </a:p>
          <a:p>
            <a:pPr>
              <a:defRPr/>
            </a:pPr>
            <a:r>
              <a:rPr lang="en-US" dirty="0" smtClean="0"/>
              <a:t>These accounts are free.</a:t>
            </a:r>
          </a:p>
          <a:p>
            <a:pPr>
              <a:defRPr/>
            </a:pPr>
            <a:r>
              <a:rPr lang="en-US" dirty="0" smtClean="0"/>
              <a:t>To create your own account, you’ll need be on a computer on a CSU campus that has subscribed to the social science data bases.  </a:t>
            </a:r>
          </a:p>
          <a:p>
            <a:pPr>
              <a:defRPr/>
            </a:pPr>
            <a:r>
              <a:rPr lang="en-US" dirty="0"/>
              <a:t>P</a:t>
            </a:r>
            <a:r>
              <a:rPr lang="en-US" dirty="0" smtClean="0"/>
              <a:t>oint </a:t>
            </a:r>
            <a:r>
              <a:rPr lang="en-US" dirty="0"/>
              <a:t>your mouse at “Quick Links” in the upper left of the Roper  home page.  Click on </a:t>
            </a:r>
            <a:r>
              <a:rPr lang="en-US" dirty="0" smtClean="0"/>
              <a:t>“iPOLL Login” as shown on the next slide.</a:t>
            </a:r>
            <a:endParaRPr lang="en-US" b="1" dirty="0"/>
          </a:p>
          <a:p>
            <a:pPr>
              <a:defRPr/>
            </a:pPr>
            <a:r>
              <a:rPr lang="en-US" dirty="0" smtClean="0"/>
              <a:t>Click on “Sign In” at the top of the page.</a:t>
            </a:r>
          </a:p>
        </p:txBody>
      </p:sp>
      <p:sp>
        <p:nvSpPr>
          <p:cNvPr id="4" name="Slide Number Placeholder 3"/>
          <p:cNvSpPr>
            <a:spLocks noGrp="1"/>
          </p:cNvSpPr>
          <p:nvPr>
            <p:ph type="sldNum" sz="quarter" idx="12"/>
          </p:nvPr>
        </p:nvSpPr>
        <p:spPr/>
        <p:txBody>
          <a:bodyPr/>
          <a:lstStyle/>
          <a:p>
            <a:fld id="{6C647285-A8DC-426C-B030-C03879B3021C}" type="slidenum">
              <a:rPr lang="en-US" smtClean="0"/>
              <a:t>24</a:t>
            </a:fld>
            <a:endParaRPr lang="en-US"/>
          </a:p>
        </p:txBody>
      </p:sp>
    </p:spTree>
    <p:extLst>
      <p:ext uri="{BB962C8B-B14F-4D97-AF65-F5344CB8AC3E}">
        <p14:creationId xmlns:p14="http://schemas.microsoft.com/office/powerpoint/2010/main" val="21215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Creating your Own Account</a:t>
            </a:r>
            <a:endParaRPr lang="en-US" dirty="0"/>
          </a:p>
        </p:txBody>
      </p:sp>
      <p:sp>
        <p:nvSpPr>
          <p:cNvPr id="3" name="Content Placeholder 2"/>
          <p:cNvSpPr>
            <a:spLocks noGrp="1"/>
          </p:cNvSpPr>
          <p:nvPr>
            <p:ph sz="half" idx="1"/>
          </p:nvPr>
        </p:nvSpPr>
        <p:spPr>
          <a:xfrm>
            <a:off x="457200" y="1600200"/>
            <a:ext cx="2514600" cy="4525963"/>
          </a:xfrm>
        </p:spPr>
        <p:txBody>
          <a:bodyPr/>
          <a:lstStyle/>
          <a:p>
            <a:r>
              <a:rPr lang="en-US" dirty="0" smtClean="0"/>
              <a:t>Click on SIGN IN in the upper right.</a:t>
            </a:r>
            <a:endParaRPr lang="en-US" dirty="0"/>
          </a:p>
        </p:txBody>
      </p:sp>
      <p:pic>
        <p:nvPicPr>
          <p:cNvPr id="5" name="Content Placeholder 4" descr="To create your own account click on sign in in the upper right." title="Creating an Account"/>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352800" y="1862931"/>
            <a:ext cx="5334000" cy="4000500"/>
          </a:xfrm>
        </p:spPr>
      </p:pic>
      <p:sp>
        <p:nvSpPr>
          <p:cNvPr id="6" name="Slide Number Placeholder 5"/>
          <p:cNvSpPr>
            <a:spLocks noGrp="1"/>
          </p:cNvSpPr>
          <p:nvPr>
            <p:ph type="sldNum" sz="quarter" idx="12"/>
          </p:nvPr>
        </p:nvSpPr>
        <p:spPr/>
        <p:txBody>
          <a:bodyPr/>
          <a:lstStyle/>
          <a:p>
            <a:fld id="{6C647285-A8DC-426C-B030-C03879B3021C}" type="slidenum">
              <a:rPr lang="en-US" smtClean="0"/>
              <a:t>25</a:t>
            </a:fld>
            <a:endParaRPr lang="en-US"/>
          </a:p>
        </p:txBody>
      </p:sp>
    </p:spTree>
    <p:extLst>
      <p:ext uri="{BB962C8B-B14F-4D97-AF65-F5344CB8AC3E}">
        <p14:creationId xmlns:p14="http://schemas.microsoft.com/office/powerpoint/2010/main" val="39118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t>Fill Out From to Get Your Account</a:t>
            </a:r>
          </a:p>
        </p:txBody>
      </p:sp>
      <p:pic>
        <p:nvPicPr>
          <p:cNvPr id="27651" name="Content Placeholder 4" descr="Fill out this form to get your account." title="Fill Out Form"/>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600200"/>
            <a:ext cx="6034088" cy="4525963"/>
          </a:xfrm>
        </p:spPr>
      </p:pic>
      <p:sp>
        <p:nvSpPr>
          <p:cNvPr id="2" name="Slide Number Placeholder 1"/>
          <p:cNvSpPr>
            <a:spLocks noGrp="1"/>
          </p:cNvSpPr>
          <p:nvPr>
            <p:ph type="sldNum" sz="quarter" idx="12"/>
          </p:nvPr>
        </p:nvSpPr>
        <p:spPr/>
        <p:txBody>
          <a:bodyPr/>
          <a:lstStyle/>
          <a:p>
            <a:fld id="{6C647285-A8DC-426C-B030-C03879B3021C}" type="slidenum">
              <a:rPr lang="en-US" smtClean="0"/>
              <a:t>26</a:t>
            </a:fld>
            <a:endParaRPr lang="en-US"/>
          </a:p>
        </p:txBody>
      </p:sp>
    </p:spTree>
    <p:extLst>
      <p:ext uri="{BB962C8B-B14F-4D97-AF65-F5344CB8AC3E}">
        <p14:creationId xmlns:p14="http://schemas.microsoft.com/office/powerpoint/2010/main" val="3927679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Logging onto your Account</a:t>
            </a:r>
          </a:p>
        </p:txBody>
      </p:sp>
      <p:sp>
        <p:nvSpPr>
          <p:cNvPr id="3" name="Content Placeholder 2"/>
          <p:cNvSpPr>
            <a:spLocks noGrp="1"/>
          </p:cNvSpPr>
          <p:nvPr>
            <p:ph idx="1"/>
          </p:nvPr>
        </p:nvSpPr>
        <p:spPr/>
        <p:txBody>
          <a:bodyPr>
            <a:normAutofit/>
          </a:bodyPr>
          <a:lstStyle/>
          <a:p>
            <a:pPr>
              <a:defRPr/>
            </a:pPr>
            <a:r>
              <a:rPr lang="en-US" dirty="0" smtClean="0"/>
              <a:t>When you want to use the Roper Center and it asks you to sign into your account, use your email address as your user name and the password you just created as your password.</a:t>
            </a:r>
          </a:p>
          <a:p>
            <a:pPr>
              <a:defRPr/>
            </a:pPr>
            <a:r>
              <a:rPr lang="en-US" dirty="0" smtClean="0"/>
              <a:t>Now that you have your account, you can access the Roper Center from off campus.</a:t>
            </a:r>
          </a:p>
          <a:p>
            <a:pPr>
              <a:defRPr/>
            </a:pPr>
            <a:r>
              <a:rPr lang="en-US" dirty="0" smtClean="0"/>
              <a:t>When you need to sign into your account, it will ask you to do so. </a:t>
            </a:r>
            <a:endParaRPr lang="en-US" dirty="0"/>
          </a:p>
        </p:txBody>
      </p:sp>
      <p:sp>
        <p:nvSpPr>
          <p:cNvPr id="2" name="Slide Number Placeholder 1"/>
          <p:cNvSpPr>
            <a:spLocks noGrp="1"/>
          </p:cNvSpPr>
          <p:nvPr>
            <p:ph type="sldNum" sz="quarter" idx="12"/>
          </p:nvPr>
        </p:nvSpPr>
        <p:spPr/>
        <p:txBody>
          <a:bodyPr/>
          <a:lstStyle/>
          <a:p>
            <a:fld id="{6C647285-A8DC-426C-B030-C03879B3021C}" type="slidenum">
              <a:rPr lang="en-US" smtClean="0"/>
              <a:t>27</a:t>
            </a:fld>
            <a:endParaRPr lang="en-US"/>
          </a:p>
        </p:txBody>
      </p:sp>
    </p:spTree>
    <p:extLst>
      <p:ext uri="{BB962C8B-B14F-4D97-AF65-F5344CB8AC3E}">
        <p14:creationId xmlns:p14="http://schemas.microsoft.com/office/powerpoint/2010/main" val="34134799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Downloading a File from Roper</a:t>
            </a:r>
          </a:p>
        </p:txBody>
      </p:sp>
      <p:sp>
        <p:nvSpPr>
          <p:cNvPr id="3" name="Content Placeholder 2"/>
          <p:cNvSpPr>
            <a:spLocks noGrp="1"/>
          </p:cNvSpPr>
          <p:nvPr>
            <p:ph idx="1"/>
          </p:nvPr>
        </p:nvSpPr>
        <p:spPr/>
        <p:txBody>
          <a:bodyPr/>
          <a:lstStyle/>
          <a:p>
            <a:pPr eaLnBrk="1" hangingPunct="1">
              <a:defRPr/>
            </a:pPr>
            <a:r>
              <a:rPr lang="en-US" dirty="0" smtClean="0"/>
              <a:t>Point your mouse at “Quick Links” and then click on “Search for Datasets”.</a:t>
            </a:r>
          </a:p>
          <a:p>
            <a:pPr eaLnBrk="1" hangingPunct="1">
              <a:defRPr/>
            </a:pPr>
            <a:r>
              <a:rPr lang="en-US" dirty="0" smtClean="0"/>
              <a:t>In the Search box enter “religion” and search for data from 2000 to 2014.</a:t>
            </a:r>
          </a:p>
          <a:p>
            <a:pPr eaLnBrk="1" hangingPunct="1">
              <a:defRPr/>
            </a:pPr>
            <a:r>
              <a:rPr lang="en-US" dirty="0" smtClean="0"/>
              <a:t>Look for the Gallup Poll – June Wave 1-2012. You’ll have to scroll down to the bottom of the first page of search results.</a:t>
            </a:r>
          </a:p>
          <a:p>
            <a:pPr marL="0" indent="0">
              <a:buFontTx/>
              <a:buNone/>
              <a:defRPr/>
            </a:pPr>
            <a:endParaRPr lang="en-US" dirty="0"/>
          </a:p>
        </p:txBody>
      </p:sp>
      <p:sp>
        <p:nvSpPr>
          <p:cNvPr id="2" name="Slide Number Placeholder 1"/>
          <p:cNvSpPr>
            <a:spLocks noGrp="1"/>
          </p:cNvSpPr>
          <p:nvPr>
            <p:ph type="sldNum" sz="quarter" idx="12"/>
          </p:nvPr>
        </p:nvSpPr>
        <p:spPr/>
        <p:txBody>
          <a:bodyPr/>
          <a:lstStyle/>
          <a:p>
            <a:fld id="{6C647285-A8DC-426C-B030-C03879B3021C}" type="slidenum">
              <a:rPr lang="en-US" smtClean="0"/>
              <a:t>28</a:t>
            </a:fld>
            <a:endParaRPr lang="en-US"/>
          </a:p>
        </p:txBody>
      </p:sp>
    </p:spTree>
    <p:extLst>
      <p:ext uri="{BB962C8B-B14F-4D97-AF65-F5344CB8AC3E}">
        <p14:creationId xmlns:p14="http://schemas.microsoft.com/office/powerpoint/2010/main" val="1221092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Searching for Datasets</a:t>
            </a:r>
          </a:p>
        </p:txBody>
      </p:sp>
      <p:pic>
        <p:nvPicPr>
          <p:cNvPr id="30724" name="Content Placeholder 2" descr="Thi is the Dataset Search box where you enter the keyword or keywords you want to search for and any other information such as the time period." title="Searching for Datasets"/>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79575"/>
            <a:ext cx="8229600" cy="4367213"/>
          </a:xfrm>
        </p:spPr>
      </p:pic>
      <p:sp>
        <p:nvSpPr>
          <p:cNvPr id="2" name="Slide Number Placeholder 1"/>
          <p:cNvSpPr>
            <a:spLocks noGrp="1"/>
          </p:cNvSpPr>
          <p:nvPr>
            <p:ph type="sldNum" sz="quarter" idx="12"/>
          </p:nvPr>
        </p:nvSpPr>
        <p:spPr/>
        <p:txBody>
          <a:bodyPr/>
          <a:lstStyle/>
          <a:p>
            <a:fld id="{6C647285-A8DC-426C-B030-C03879B3021C}" type="slidenum">
              <a:rPr lang="en-US" smtClean="0"/>
              <a:t>29</a:t>
            </a:fld>
            <a:endParaRPr lang="en-US"/>
          </a:p>
        </p:txBody>
      </p:sp>
    </p:spTree>
    <p:extLst>
      <p:ext uri="{BB962C8B-B14F-4D97-AF65-F5344CB8AC3E}">
        <p14:creationId xmlns:p14="http://schemas.microsoft.com/office/powerpoint/2010/main" val="120953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
          <p:cNvSpPr>
            <a:spLocks noGrp="1" noChangeArrowheads="1"/>
          </p:cNvSpPr>
          <p:nvPr>
            <p:ph type="title" idx="4294967295"/>
          </p:nvPr>
        </p:nvSpPr>
        <p:spPr>
          <a:xfrm>
            <a:off x="457200" y="469900"/>
            <a:ext cx="8229600" cy="950913"/>
          </a:xfrm>
        </p:spPr>
        <p:txBody>
          <a:bodyPr/>
          <a:lstStyle/>
          <a:p>
            <a:pPr eaLnBrk="1" hangingPunct="1"/>
            <a:r>
              <a:rPr lang="en-US" altLang="en-US" smtClean="0"/>
              <a:t>The Council</a:t>
            </a:r>
          </a:p>
        </p:txBody>
      </p:sp>
      <p:sp>
        <p:nvSpPr>
          <p:cNvPr id="4101" name="Rectangle 12"/>
          <p:cNvSpPr>
            <a:spLocks noGrp="1" noChangeArrowheads="1"/>
          </p:cNvSpPr>
          <p:nvPr>
            <p:ph type="body" idx="4294967295"/>
          </p:nvPr>
        </p:nvSpPr>
        <p:spPr>
          <a:xfrm>
            <a:off x="323850" y="1420813"/>
            <a:ext cx="8496300" cy="5186362"/>
          </a:xfrm>
        </p:spPr>
        <p:txBody>
          <a:bodyPr/>
          <a:lstStyle/>
          <a:p>
            <a:pPr eaLnBrk="1" hangingPunct="1"/>
            <a:r>
              <a:rPr lang="en-US" altLang="en-US" dirty="0" smtClean="0"/>
              <a:t>Annual </a:t>
            </a:r>
            <a:r>
              <a:rPr lang="en-US" altLang="en-US" dirty="0" smtClean="0">
                <a:hlinkClick r:id="rId3"/>
              </a:rPr>
              <a:t>student research conference </a:t>
            </a:r>
            <a:r>
              <a:rPr lang="en-US" altLang="en-US" dirty="0" smtClean="0"/>
              <a:t>in April or May</a:t>
            </a:r>
          </a:p>
          <a:p>
            <a:pPr eaLnBrk="1" hangingPunct="1"/>
            <a:r>
              <a:rPr lang="en-US" altLang="en-US" dirty="0" smtClean="0">
                <a:hlinkClick r:id="rId4"/>
              </a:rPr>
              <a:t>Sponsors travel to ICPSR summer workshops </a:t>
            </a:r>
            <a:r>
              <a:rPr lang="en-US" altLang="en-US" dirty="0" smtClean="0"/>
              <a:t>in Ann Arbor, Michigan</a:t>
            </a:r>
          </a:p>
          <a:p>
            <a:pPr eaLnBrk="1" hangingPunct="1"/>
            <a:r>
              <a:rPr lang="en-US" altLang="en-US" dirty="0" smtClean="0">
                <a:hlinkClick r:id="rId5"/>
              </a:rPr>
              <a:t>Field Poll Faculty Fellowship </a:t>
            </a:r>
            <a:r>
              <a:rPr lang="en-US" altLang="en-US" dirty="0" smtClean="0"/>
              <a:t>proposals are due on April 15. </a:t>
            </a:r>
          </a:p>
        </p:txBody>
      </p:sp>
      <p:sp>
        <p:nvSpPr>
          <p:cNvPr id="2" name="Slide Number Placeholder 1"/>
          <p:cNvSpPr>
            <a:spLocks noGrp="1"/>
          </p:cNvSpPr>
          <p:nvPr>
            <p:ph type="sldNum" sz="quarter" idx="12"/>
          </p:nvPr>
        </p:nvSpPr>
        <p:spPr/>
        <p:txBody>
          <a:bodyPr/>
          <a:lstStyle/>
          <a:p>
            <a:fld id="{6C647285-A8DC-426C-B030-C03879B3021C}" type="slidenum">
              <a:rPr lang="en-US" smtClean="0"/>
              <a:t>3</a:t>
            </a:fld>
            <a:endParaRPr lang="en-US"/>
          </a:p>
        </p:txBody>
      </p:sp>
    </p:spTree>
    <p:extLst>
      <p:ext uri="{BB962C8B-B14F-4D97-AF65-F5344CB8AC3E}">
        <p14:creationId xmlns:p14="http://schemas.microsoft.com/office/powerpoint/2010/main" val="4634161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r>
              <a:rPr lang="en-US" altLang="en-US" dirty="0" smtClean="0"/>
              <a:t>Search for Datasets Results</a:t>
            </a:r>
            <a:br>
              <a:rPr lang="en-US" altLang="en-US" dirty="0" smtClean="0"/>
            </a:br>
            <a:r>
              <a:rPr lang="en-US" altLang="en-US" dirty="0" smtClean="0"/>
              <a:t>(your results may differ)</a:t>
            </a:r>
          </a:p>
        </p:txBody>
      </p:sp>
      <p:pic>
        <p:nvPicPr>
          <p:cNvPr id="31748" name="Content Placeholder 2" descr="This is part of the search results for the search described on the previous slide." title="Search Results"/>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824038"/>
            <a:ext cx="8229600" cy="4348162"/>
          </a:xfrm>
        </p:spPr>
      </p:pic>
      <p:sp>
        <p:nvSpPr>
          <p:cNvPr id="2" name="Slide Number Placeholder 1"/>
          <p:cNvSpPr>
            <a:spLocks noGrp="1"/>
          </p:cNvSpPr>
          <p:nvPr>
            <p:ph type="sldNum" sz="quarter" idx="12"/>
          </p:nvPr>
        </p:nvSpPr>
        <p:spPr/>
        <p:txBody>
          <a:bodyPr/>
          <a:lstStyle/>
          <a:p>
            <a:fld id="{6C647285-A8DC-426C-B030-C03879B3021C}" type="slidenum">
              <a:rPr lang="en-US" smtClean="0"/>
              <a:t>30</a:t>
            </a:fld>
            <a:endParaRPr lang="en-US"/>
          </a:p>
        </p:txBody>
      </p:sp>
    </p:spTree>
    <p:extLst>
      <p:ext uri="{BB962C8B-B14F-4D97-AF65-F5344CB8AC3E}">
        <p14:creationId xmlns:p14="http://schemas.microsoft.com/office/powerpoint/2010/main" val="5774518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Downloading the Dataset</a:t>
            </a:r>
          </a:p>
        </p:txBody>
      </p:sp>
      <p:sp>
        <p:nvSpPr>
          <p:cNvPr id="3" name="Content Placeholder 2"/>
          <p:cNvSpPr>
            <a:spLocks noGrp="1"/>
          </p:cNvSpPr>
          <p:nvPr>
            <p:ph idx="1"/>
          </p:nvPr>
        </p:nvSpPr>
        <p:spPr/>
        <p:txBody>
          <a:bodyPr>
            <a:normAutofit/>
          </a:bodyPr>
          <a:lstStyle/>
          <a:p>
            <a:pPr>
              <a:defRPr/>
            </a:pPr>
            <a:r>
              <a:rPr lang="en-US" dirty="0" smtClean="0"/>
              <a:t>Click on the RoperExpress icon which looks like a slanted X.</a:t>
            </a:r>
          </a:p>
          <a:p>
            <a:pPr>
              <a:defRPr/>
            </a:pPr>
            <a:r>
              <a:rPr lang="en-US" dirty="0" smtClean="0"/>
              <a:t>You should see a page similar to the next slide.</a:t>
            </a:r>
          </a:p>
          <a:p>
            <a:pPr marL="0" indent="0">
              <a:buFontTx/>
              <a:buNone/>
              <a:defRPr/>
            </a:pPr>
            <a:endParaRPr lang="en-US" dirty="0"/>
          </a:p>
        </p:txBody>
      </p:sp>
      <p:sp>
        <p:nvSpPr>
          <p:cNvPr id="2" name="Slide Number Placeholder 1"/>
          <p:cNvSpPr>
            <a:spLocks noGrp="1"/>
          </p:cNvSpPr>
          <p:nvPr>
            <p:ph type="sldNum" sz="quarter" idx="12"/>
          </p:nvPr>
        </p:nvSpPr>
        <p:spPr/>
        <p:txBody>
          <a:bodyPr/>
          <a:lstStyle/>
          <a:p>
            <a:fld id="{6C647285-A8DC-426C-B030-C03879B3021C}" type="slidenum">
              <a:rPr lang="en-US" smtClean="0"/>
              <a:t>31</a:t>
            </a:fld>
            <a:endParaRPr lang="en-US"/>
          </a:p>
        </p:txBody>
      </p:sp>
    </p:spTree>
    <p:extLst>
      <p:ext uri="{BB962C8B-B14F-4D97-AF65-F5344CB8AC3E}">
        <p14:creationId xmlns:p14="http://schemas.microsoft.com/office/powerpoint/2010/main" val="24346407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Dataset Abstract</a:t>
            </a:r>
          </a:p>
        </p:txBody>
      </p:sp>
      <p:pic>
        <p:nvPicPr>
          <p:cNvPr id="33795" name="Content Placeholder 3" descr="The is the dataset abstract for one of the datasets listed in the search." title="Dataset Abstract"/>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00138" y="1600200"/>
            <a:ext cx="6943725" cy="4525963"/>
          </a:xfrm>
        </p:spPr>
      </p:pic>
      <p:sp>
        <p:nvSpPr>
          <p:cNvPr id="2" name="Slide Number Placeholder 1"/>
          <p:cNvSpPr>
            <a:spLocks noGrp="1"/>
          </p:cNvSpPr>
          <p:nvPr>
            <p:ph type="sldNum" sz="quarter" idx="12"/>
          </p:nvPr>
        </p:nvSpPr>
        <p:spPr/>
        <p:txBody>
          <a:bodyPr/>
          <a:lstStyle/>
          <a:p>
            <a:fld id="{6C647285-A8DC-426C-B030-C03879B3021C}" type="slidenum">
              <a:rPr lang="en-US" smtClean="0"/>
              <a:t>32</a:t>
            </a:fld>
            <a:endParaRPr lang="en-US"/>
          </a:p>
        </p:txBody>
      </p:sp>
    </p:spTree>
    <p:extLst>
      <p:ext uri="{BB962C8B-B14F-4D97-AF65-F5344CB8AC3E}">
        <p14:creationId xmlns:p14="http://schemas.microsoft.com/office/powerpoint/2010/main" val="38918019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t>Dataset Abstract Continued</a:t>
            </a:r>
          </a:p>
        </p:txBody>
      </p:sp>
      <p:sp>
        <p:nvSpPr>
          <p:cNvPr id="3" name="Content Placeholder 2"/>
          <p:cNvSpPr>
            <a:spLocks noGrp="1"/>
          </p:cNvSpPr>
          <p:nvPr>
            <p:ph idx="1"/>
          </p:nvPr>
        </p:nvSpPr>
        <p:spPr/>
        <p:txBody>
          <a:bodyPr>
            <a:normAutofit lnSpcReduction="10000"/>
          </a:bodyPr>
          <a:lstStyle/>
          <a:p>
            <a:pPr>
              <a:defRPr/>
            </a:pPr>
            <a:r>
              <a:rPr lang="en-US" dirty="0" smtClean="0"/>
              <a:t>In the dataset abstract you will see information about this dataset.</a:t>
            </a:r>
          </a:p>
          <a:p>
            <a:pPr>
              <a:defRPr/>
            </a:pPr>
            <a:r>
              <a:rPr lang="en-US" dirty="0" smtClean="0"/>
              <a:t>On the left you will see information about the documentation for this data set including the questionnaire.  For this dataset you can download the documentation as a Word or PDF file.</a:t>
            </a:r>
          </a:p>
          <a:p>
            <a:pPr>
              <a:defRPr/>
            </a:pPr>
            <a:r>
              <a:rPr lang="en-US" dirty="0" smtClean="0"/>
              <a:t>You will also see information about downloading the dataset itself.</a:t>
            </a:r>
          </a:p>
          <a:p>
            <a:pPr>
              <a:defRPr/>
            </a:pPr>
            <a:endParaRPr lang="en-US" dirty="0"/>
          </a:p>
        </p:txBody>
      </p:sp>
      <p:sp>
        <p:nvSpPr>
          <p:cNvPr id="2" name="Slide Number Placeholder 1"/>
          <p:cNvSpPr>
            <a:spLocks noGrp="1"/>
          </p:cNvSpPr>
          <p:nvPr>
            <p:ph type="sldNum" sz="quarter" idx="12"/>
          </p:nvPr>
        </p:nvSpPr>
        <p:spPr/>
        <p:txBody>
          <a:bodyPr/>
          <a:lstStyle/>
          <a:p>
            <a:fld id="{6C647285-A8DC-426C-B030-C03879B3021C}" type="slidenum">
              <a:rPr lang="en-US" smtClean="0"/>
              <a:t>33</a:t>
            </a:fld>
            <a:endParaRPr lang="en-US"/>
          </a:p>
        </p:txBody>
      </p:sp>
    </p:spTree>
    <p:extLst>
      <p:ext uri="{BB962C8B-B14F-4D97-AF65-F5344CB8AC3E}">
        <p14:creationId xmlns:p14="http://schemas.microsoft.com/office/powerpoint/2010/main" val="22690742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Downloading the SPSS Data File</a:t>
            </a:r>
          </a:p>
        </p:txBody>
      </p:sp>
      <p:sp>
        <p:nvSpPr>
          <p:cNvPr id="3" name="Content Placeholder 2"/>
          <p:cNvSpPr>
            <a:spLocks noGrp="1"/>
          </p:cNvSpPr>
          <p:nvPr>
            <p:ph idx="1"/>
          </p:nvPr>
        </p:nvSpPr>
        <p:spPr/>
        <p:txBody>
          <a:bodyPr>
            <a:normAutofit fontScale="92500" lnSpcReduction="10000"/>
          </a:bodyPr>
          <a:lstStyle/>
          <a:p>
            <a:pPr>
              <a:defRPr/>
            </a:pPr>
            <a:r>
              <a:rPr lang="en-US" dirty="0" smtClean="0"/>
              <a:t>You just created your account and chose a username and password and logged in.  The next time you use Roper, you will have to log into your account with this username and password.  You will be able to log into Roper from off campus.   </a:t>
            </a:r>
            <a:endParaRPr lang="en-US" dirty="0"/>
          </a:p>
          <a:p>
            <a:pPr>
              <a:defRPr/>
            </a:pPr>
            <a:r>
              <a:rPr lang="en-US" dirty="0" smtClean="0"/>
              <a:t>This dataset can be downloaded as either an ASCII file or a SPSS file.</a:t>
            </a:r>
            <a:r>
              <a:rPr lang="en-US" dirty="0"/>
              <a:t>	</a:t>
            </a:r>
            <a:endParaRPr lang="en-US" dirty="0" smtClean="0"/>
          </a:p>
          <a:p>
            <a:pPr>
              <a:defRPr/>
            </a:pPr>
            <a:r>
              <a:rPr lang="en-US" dirty="0" smtClean="0"/>
              <a:t>Let’s download the SPSS file by pointing to “SPSS/PASW portable file” and clicking on it.  You should see the box on the next screen.</a:t>
            </a:r>
          </a:p>
          <a:p>
            <a:pPr marL="0" indent="0">
              <a:buFontTx/>
              <a:buNone/>
              <a:defRPr/>
            </a:pPr>
            <a:endParaRPr lang="en-US" dirty="0" smtClean="0"/>
          </a:p>
        </p:txBody>
      </p:sp>
      <p:sp>
        <p:nvSpPr>
          <p:cNvPr id="2" name="Slide Number Placeholder 1"/>
          <p:cNvSpPr>
            <a:spLocks noGrp="1"/>
          </p:cNvSpPr>
          <p:nvPr>
            <p:ph type="sldNum" sz="quarter" idx="12"/>
          </p:nvPr>
        </p:nvSpPr>
        <p:spPr/>
        <p:txBody>
          <a:bodyPr/>
          <a:lstStyle/>
          <a:p>
            <a:fld id="{6C647285-A8DC-426C-B030-C03879B3021C}" type="slidenum">
              <a:rPr lang="en-US" smtClean="0"/>
              <a:t>34</a:t>
            </a:fld>
            <a:endParaRPr lang="en-US"/>
          </a:p>
        </p:txBody>
      </p:sp>
    </p:spTree>
    <p:extLst>
      <p:ext uri="{BB962C8B-B14F-4D97-AF65-F5344CB8AC3E}">
        <p14:creationId xmlns:p14="http://schemas.microsoft.com/office/powerpoint/2010/main" val="1209828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Downloading the Dataset Screen</a:t>
            </a:r>
          </a:p>
        </p:txBody>
      </p:sp>
      <p:pic>
        <p:nvPicPr>
          <p:cNvPr id="36867" name="Content Placeholder 4" descr="When you choose to download a dataset this screen will appear.  You should select Save File to save the file to your computer." title="Downloading the Dataset"/>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95513" y="2239963"/>
            <a:ext cx="4752975" cy="3246437"/>
          </a:xfrm>
        </p:spPr>
      </p:pic>
      <p:sp>
        <p:nvSpPr>
          <p:cNvPr id="2" name="Slide Number Placeholder 1"/>
          <p:cNvSpPr>
            <a:spLocks noGrp="1"/>
          </p:cNvSpPr>
          <p:nvPr>
            <p:ph type="sldNum" sz="quarter" idx="12"/>
          </p:nvPr>
        </p:nvSpPr>
        <p:spPr/>
        <p:txBody>
          <a:bodyPr/>
          <a:lstStyle/>
          <a:p>
            <a:fld id="{6C647285-A8DC-426C-B030-C03879B3021C}" type="slidenum">
              <a:rPr lang="en-US" smtClean="0"/>
              <a:t>35</a:t>
            </a:fld>
            <a:endParaRPr lang="en-US"/>
          </a:p>
        </p:txBody>
      </p:sp>
    </p:spTree>
    <p:extLst>
      <p:ext uri="{BB962C8B-B14F-4D97-AF65-F5344CB8AC3E}">
        <p14:creationId xmlns:p14="http://schemas.microsoft.com/office/powerpoint/2010/main" val="31076738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altLang="en-US" dirty="0" smtClean="0"/>
              <a:t>Downloading the Dataset to </a:t>
            </a:r>
            <a:br>
              <a:rPr lang="en-US" altLang="en-US" dirty="0" smtClean="0"/>
            </a:br>
            <a:r>
              <a:rPr lang="en-US" altLang="en-US" dirty="0" smtClean="0"/>
              <a:t>Your Computer</a:t>
            </a:r>
          </a:p>
        </p:txBody>
      </p:sp>
      <p:sp>
        <p:nvSpPr>
          <p:cNvPr id="3" name="Content Placeholder 2"/>
          <p:cNvSpPr>
            <a:spLocks noGrp="1"/>
          </p:cNvSpPr>
          <p:nvPr>
            <p:ph idx="1"/>
          </p:nvPr>
        </p:nvSpPr>
        <p:spPr/>
        <p:txBody>
          <a:bodyPr>
            <a:normAutofit lnSpcReduction="10000"/>
          </a:bodyPr>
          <a:lstStyle/>
          <a:p>
            <a:pPr>
              <a:defRPr/>
            </a:pPr>
            <a:r>
              <a:rPr lang="en-US" dirty="0" smtClean="0"/>
              <a:t>We want to save the file so select “Save File” and click OK.</a:t>
            </a:r>
          </a:p>
          <a:p>
            <a:pPr>
              <a:defRPr/>
            </a:pPr>
            <a:r>
              <a:rPr lang="en-US" dirty="0" smtClean="0"/>
              <a:t>The file will now be downloaded to wherever downloaded files are stored on your computer.</a:t>
            </a:r>
          </a:p>
          <a:p>
            <a:pPr>
              <a:defRPr/>
            </a:pPr>
            <a:r>
              <a:rPr lang="en-US" dirty="0" smtClean="0"/>
              <a:t>Go to your download folder and you should see a file with a .por extension.  For this dataset it’s called g201208.por.</a:t>
            </a:r>
          </a:p>
          <a:p>
            <a:pPr>
              <a:defRPr/>
            </a:pPr>
            <a:r>
              <a:rPr lang="en-US" dirty="0" smtClean="0"/>
              <a:t>Notice that this a portable file.</a:t>
            </a:r>
          </a:p>
        </p:txBody>
      </p:sp>
      <p:sp>
        <p:nvSpPr>
          <p:cNvPr id="2" name="Slide Number Placeholder 1"/>
          <p:cNvSpPr>
            <a:spLocks noGrp="1"/>
          </p:cNvSpPr>
          <p:nvPr>
            <p:ph type="sldNum" sz="quarter" idx="12"/>
          </p:nvPr>
        </p:nvSpPr>
        <p:spPr/>
        <p:txBody>
          <a:bodyPr/>
          <a:lstStyle/>
          <a:p>
            <a:fld id="{6C647285-A8DC-426C-B030-C03879B3021C}" type="slidenum">
              <a:rPr lang="en-US" smtClean="0"/>
              <a:t>36</a:t>
            </a:fld>
            <a:endParaRPr lang="en-US"/>
          </a:p>
        </p:txBody>
      </p:sp>
    </p:spTree>
    <p:extLst>
      <p:ext uri="{BB962C8B-B14F-4D97-AF65-F5344CB8AC3E}">
        <p14:creationId xmlns:p14="http://schemas.microsoft.com/office/powerpoint/2010/main" val="6844910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Opening a Portable (.por) File</a:t>
            </a:r>
          </a:p>
        </p:txBody>
      </p:sp>
      <p:sp>
        <p:nvSpPr>
          <p:cNvPr id="38915" name="Rectangle 3"/>
          <p:cNvSpPr>
            <a:spLocks noGrp="1" noChangeArrowheads="1"/>
          </p:cNvSpPr>
          <p:nvPr>
            <p:ph type="body" idx="1"/>
          </p:nvPr>
        </p:nvSpPr>
        <p:spPr/>
        <p:txBody>
          <a:bodyPr/>
          <a:lstStyle/>
          <a:p>
            <a:pPr eaLnBrk="1" hangingPunct="1"/>
            <a:r>
              <a:rPr lang="en-US" altLang="en-US" smtClean="0"/>
              <a:t>Click on the open yellow folder to open a new file.</a:t>
            </a:r>
          </a:p>
          <a:p>
            <a:pPr eaLnBrk="1" hangingPunct="1"/>
            <a:r>
              <a:rPr lang="en-US" altLang="en-US" smtClean="0"/>
              <a:t>Change file type to .por.</a:t>
            </a:r>
          </a:p>
          <a:p>
            <a:pPr eaLnBrk="1" hangingPunct="1"/>
            <a:r>
              <a:rPr lang="en-US" altLang="en-US" smtClean="0"/>
              <a:t>Browse to where the portable file you want to open is located and double click on that file.</a:t>
            </a:r>
          </a:p>
        </p:txBody>
      </p:sp>
      <p:sp>
        <p:nvSpPr>
          <p:cNvPr id="2" name="Slide Number Placeholder 1"/>
          <p:cNvSpPr>
            <a:spLocks noGrp="1"/>
          </p:cNvSpPr>
          <p:nvPr>
            <p:ph type="sldNum" sz="quarter" idx="12"/>
          </p:nvPr>
        </p:nvSpPr>
        <p:spPr/>
        <p:txBody>
          <a:bodyPr/>
          <a:lstStyle/>
          <a:p>
            <a:fld id="{6C647285-A8DC-426C-B030-C03879B3021C}" type="slidenum">
              <a:rPr lang="en-US" smtClean="0"/>
              <a:t>37</a:t>
            </a:fld>
            <a:endParaRPr lang="en-US"/>
          </a:p>
        </p:txBody>
      </p:sp>
    </p:spTree>
    <p:extLst>
      <p:ext uri="{BB962C8B-B14F-4D97-AF65-F5344CB8AC3E}">
        <p14:creationId xmlns:p14="http://schemas.microsoft.com/office/powerpoint/2010/main" val="14989100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Opening an SPSS Data (.sav) File</a:t>
            </a:r>
          </a:p>
        </p:txBody>
      </p:sp>
      <p:sp>
        <p:nvSpPr>
          <p:cNvPr id="22531" name="Rectangle 3"/>
          <p:cNvSpPr>
            <a:spLocks noGrp="1" noChangeArrowheads="1"/>
          </p:cNvSpPr>
          <p:nvPr>
            <p:ph type="body" idx="1"/>
          </p:nvPr>
        </p:nvSpPr>
        <p:spPr/>
        <p:txBody>
          <a:bodyPr/>
          <a:lstStyle/>
          <a:p>
            <a:pPr eaLnBrk="1" hangingPunct="1">
              <a:lnSpc>
                <a:spcPct val="80000"/>
              </a:lnSpc>
              <a:defRPr/>
            </a:pPr>
            <a:r>
              <a:rPr lang="en-US" sz="2800" dirty="0" smtClean="0"/>
              <a:t>In SPSS, click on the open yellow folder just under File in the menu bar to open a new file.</a:t>
            </a:r>
          </a:p>
          <a:p>
            <a:pPr eaLnBrk="1" hangingPunct="1">
              <a:lnSpc>
                <a:spcPct val="80000"/>
              </a:lnSpc>
              <a:defRPr/>
            </a:pPr>
            <a:r>
              <a:rPr lang="en-US" sz="2800" dirty="0" smtClean="0"/>
              <a:t>Change file type to .</a:t>
            </a:r>
            <a:r>
              <a:rPr lang="en-US" sz="2800" dirty="0" err="1" smtClean="0"/>
              <a:t>sav</a:t>
            </a:r>
            <a:r>
              <a:rPr lang="en-US" sz="2800" dirty="0" smtClean="0"/>
              <a:t>.</a:t>
            </a:r>
          </a:p>
          <a:p>
            <a:pPr eaLnBrk="1" hangingPunct="1">
              <a:lnSpc>
                <a:spcPct val="80000"/>
              </a:lnSpc>
              <a:defRPr/>
            </a:pPr>
            <a:r>
              <a:rPr lang="en-US" sz="2800" dirty="0" smtClean="0"/>
              <a:t>Browse to where the data file you want to open is located and double click on that file.</a:t>
            </a:r>
          </a:p>
          <a:p>
            <a:pPr marL="0" indent="0" eaLnBrk="1" hangingPunct="1">
              <a:lnSpc>
                <a:spcPct val="80000"/>
              </a:lnSpc>
              <a:buFontTx/>
              <a:buNone/>
              <a:defRPr/>
            </a:pPr>
            <a:endParaRPr lang="en-US" sz="2800" dirty="0" smtClean="0"/>
          </a:p>
        </p:txBody>
      </p:sp>
      <p:sp>
        <p:nvSpPr>
          <p:cNvPr id="2" name="Slide Number Placeholder 1"/>
          <p:cNvSpPr>
            <a:spLocks noGrp="1"/>
          </p:cNvSpPr>
          <p:nvPr>
            <p:ph type="sldNum" sz="quarter" idx="12"/>
          </p:nvPr>
        </p:nvSpPr>
        <p:spPr/>
        <p:txBody>
          <a:bodyPr/>
          <a:lstStyle/>
          <a:p>
            <a:fld id="{6C647285-A8DC-426C-B030-C03879B3021C}" type="slidenum">
              <a:rPr lang="en-US" smtClean="0"/>
              <a:t>38</a:t>
            </a:fld>
            <a:endParaRPr lang="en-US"/>
          </a:p>
        </p:txBody>
      </p:sp>
    </p:spTree>
    <p:extLst>
      <p:ext uri="{BB962C8B-B14F-4D97-AF65-F5344CB8AC3E}">
        <p14:creationId xmlns:p14="http://schemas.microsoft.com/office/powerpoint/2010/main" val="35213920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pPr eaLnBrk="1" hangingPunct="1"/>
            <a:r>
              <a:rPr lang="en-US" altLang="en-US" sz="4000" smtClean="0"/>
              <a:t>Opening a Raw Data File with a SPSS Syntax File</a:t>
            </a:r>
          </a:p>
        </p:txBody>
      </p:sp>
      <p:sp>
        <p:nvSpPr>
          <p:cNvPr id="40963" name="Rectangle 3"/>
          <p:cNvSpPr>
            <a:spLocks noGrp="1" noChangeArrowheads="1"/>
          </p:cNvSpPr>
          <p:nvPr>
            <p:ph type="body" idx="1"/>
          </p:nvPr>
        </p:nvSpPr>
        <p:spPr/>
        <p:txBody>
          <a:bodyPr/>
          <a:lstStyle/>
          <a:p>
            <a:pPr eaLnBrk="1" hangingPunct="1">
              <a:lnSpc>
                <a:spcPct val="80000"/>
              </a:lnSpc>
            </a:pPr>
            <a:r>
              <a:rPr lang="en-US" altLang="en-US" sz="2800" smtClean="0"/>
              <a:t>Sometimes you will need to open a raw data file (ASCII or text) and there will be an accompanying SPSS syntax file.</a:t>
            </a:r>
          </a:p>
          <a:p>
            <a:pPr eaLnBrk="1" hangingPunct="1">
              <a:lnSpc>
                <a:spcPct val="80000"/>
              </a:lnSpc>
            </a:pPr>
            <a:r>
              <a:rPr lang="en-US" altLang="en-US" sz="2800" smtClean="0"/>
              <a:t>You will need to modify the “File Handle” and “Save Outfile” commands.  The next slide has instructions on how to do this and uses as an example a file downloaded from ICPSR.  </a:t>
            </a:r>
          </a:p>
          <a:p>
            <a:pPr eaLnBrk="1" hangingPunct="1">
              <a:lnSpc>
                <a:spcPct val="80000"/>
              </a:lnSpc>
            </a:pPr>
            <a:r>
              <a:rPr lang="en-US" altLang="en-US" sz="2800" smtClean="0"/>
              <a:t>You can ignore this until you need to download a data set that has a raw data file and a syntax file.  </a:t>
            </a:r>
          </a:p>
          <a:p>
            <a:pPr eaLnBrk="1" hangingPunct="1">
              <a:lnSpc>
                <a:spcPct val="80000"/>
              </a:lnSpc>
            </a:pPr>
            <a:r>
              <a:rPr lang="en-US" altLang="en-US" sz="2800" smtClean="0"/>
              <a:t>When this occurs, feel free to contact me for help.</a:t>
            </a:r>
          </a:p>
          <a:p>
            <a:pPr eaLnBrk="1" hangingPunct="1">
              <a:lnSpc>
                <a:spcPct val="80000"/>
              </a:lnSpc>
            </a:pPr>
            <a:endParaRPr lang="en-US" altLang="en-US" sz="2800" smtClean="0"/>
          </a:p>
          <a:p>
            <a:pPr eaLnBrk="1" hangingPunct="1">
              <a:lnSpc>
                <a:spcPct val="80000"/>
              </a:lnSpc>
            </a:pPr>
            <a:endParaRPr lang="en-US" altLang="en-US" sz="2800" smtClean="0"/>
          </a:p>
        </p:txBody>
      </p:sp>
      <p:sp>
        <p:nvSpPr>
          <p:cNvPr id="2" name="Slide Number Placeholder 1"/>
          <p:cNvSpPr>
            <a:spLocks noGrp="1"/>
          </p:cNvSpPr>
          <p:nvPr>
            <p:ph type="sldNum" sz="quarter" idx="12"/>
          </p:nvPr>
        </p:nvSpPr>
        <p:spPr/>
        <p:txBody>
          <a:bodyPr/>
          <a:lstStyle/>
          <a:p>
            <a:fld id="{6C647285-A8DC-426C-B030-C03879B3021C}" type="slidenum">
              <a:rPr lang="en-US" smtClean="0"/>
              <a:t>39</a:t>
            </a:fld>
            <a:endParaRPr lang="en-US"/>
          </a:p>
        </p:txBody>
      </p:sp>
    </p:spTree>
    <p:extLst>
      <p:ext uri="{BB962C8B-B14F-4D97-AF65-F5344CB8AC3E}">
        <p14:creationId xmlns:p14="http://schemas.microsoft.com/office/powerpoint/2010/main" val="2132634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Social Science Data Bases</a:t>
            </a:r>
          </a:p>
        </p:txBody>
      </p:sp>
      <p:sp>
        <p:nvSpPr>
          <p:cNvPr id="5123" name="Rectangle 3"/>
          <p:cNvSpPr>
            <a:spLocks noGrp="1" noChangeArrowheads="1"/>
          </p:cNvSpPr>
          <p:nvPr>
            <p:ph type="body" idx="1"/>
          </p:nvPr>
        </p:nvSpPr>
        <p:spPr/>
        <p:txBody>
          <a:bodyPr/>
          <a:lstStyle/>
          <a:p>
            <a:pPr eaLnBrk="1" hangingPunct="1">
              <a:lnSpc>
                <a:spcPct val="90000"/>
              </a:lnSpc>
            </a:pPr>
            <a:r>
              <a:rPr lang="en-US" altLang="en-US" smtClean="0"/>
              <a:t>The SSRIC helps maintain and promote the use of the social science data bases in the CSU</a:t>
            </a:r>
          </a:p>
          <a:p>
            <a:pPr eaLnBrk="1" hangingPunct="1">
              <a:lnSpc>
                <a:spcPct val="90000"/>
              </a:lnSpc>
            </a:pPr>
            <a:r>
              <a:rPr lang="en-US" altLang="en-US" smtClean="0"/>
              <a:t>Data bases include:</a:t>
            </a:r>
          </a:p>
          <a:p>
            <a:pPr lvl="1" eaLnBrk="1" hangingPunct="1">
              <a:lnSpc>
                <a:spcPct val="90000"/>
              </a:lnSpc>
            </a:pPr>
            <a:r>
              <a:rPr lang="en-US" altLang="en-US" smtClean="0"/>
              <a:t>Inter-university Consortium for Political and Social Research (ICPSR)</a:t>
            </a:r>
          </a:p>
          <a:p>
            <a:pPr lvl="1" eaLnBrk="1" hangingPunct="1">
              <a:lnSpc>
                <a:spcPct val="90000"/>
              </a:lnSpc>
            </a:pPr>
            <a:r>
              <a:rPr lang="en-US" altLang="en-US" smtClean="0"/>
              <a:t>The Field Institute</a:t>
            </a:r>
          </a:p>
          <a:p>
            <a:pPr lvl="1" eaLnBrk="1" hangingPunct="1">
              <a:lnSpc>
                <a:spcPct val="90000"/>
              </a:lnSpc>
            </a:pPr>
            <a:r>
              <a:rPr lang="en-US" altLang="en-US" smtClean="0"/>
              <a:t>The Roper Center for Public Opinion Research</a:t>
            </a:r>
          </a:p>
        </p:txBody>
      </p:sp>
      <p:sp>
        <p:nvSpPr>
          <p:cNvPr id="2" name="Slide Number Placeholder 1"/>
          <p:cNvSpPr>
            <a:spLocks noGrp="1"/>
          </p:cNvSpPr>
          <p:nvPr>
            <p:ph type="sldNum" sz="quarter" idx="12"/>
          </p:nvPr>
        </p:nvSpPr>
        <p:spPr/>
        <p:txBody>
          <a:bodyPr/>
          <a:lstStyle/>
          <a:p>
            <a:fld id="{6C647285-A8DC-426C-B030-C03879B3021C}" type="slidenum">
              <a:rPr lang="en-US" smtClean="0"/>
              <a:t>4</a:t>
            </a:fld>
            <a:endParaRPr lang="en-US"/>
          </a:p>
        </p:txBody>
      </p:sp>
    </p:spTree>
    <p:extLst>
      <p:ext uri="{BB962C8B-B14F-4D97-AF65-F5344CB8AC3E}">
        <p14:creationId xmlns:p14="http://schemas.microsoft.com/office/powerpoint/2010/main" val="6684710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z="3200" smtClean="0"/>
              <a:t>Instructions for Modifying the “File Handle” and the “Save Outfile” commands</a:t>
            </a:r>
          </a:p>
        </p:txBody>
      </p:sp>
      <p:sp>
        <p:nvSpPr>
          <p:cNvPr id="3" name="Content Placeholder 2"/>
          <p:cNvSpPr>
            <a:spLocks noGrp="1"/>
          </p:cNvSpPr>
          <p:nvPr>
            <p:ph idx="1"/>
          </p:nvPr>
        </p:nvSpPr>
        <p:spPr/>
        <p:txBody>
          <a:bodyPr/>
          <a:lstStyle/>
          <a:p>
            <a:pPr>
              <a:defRPr/>
            </a:pPr>
            <a:r>
              <a:rPr lang="en-US" sz="1200" dirty="0" smtClean="0"/>
              <a:t>Start SPSS and open the syntax file (the one with the “.</a:t>
            </a:r>
            <a:r>
              <a:rPr lang="en-US" sz="1200" dirty="0" err="1" smtClean="0"/>
              <a:t>sps</a:t>
            </a:r>
            <a:r>
              <a:rPr lang="en-US" sz="1200" dirty="0" smtClean="0"/>
              <a:t>” extension).</a:t>
            </a:r>
          </a:p>
          <a:p>
            <a:pPr>
              <a:defRPr/>
            </a:pPr>
            <a:r>
              <a:rPr lang="en-US" sz="1200" dirty="0" smtClean="0"/>
              <a:t>Find the “FILE HANDLE” command and replace “data-filename” with the path to your data file (the one ending in “.txt”).  For example, if you download ICPSR Study 4131 (ABC News Pennsylvania Poll, Sept. 2004) in a directory on your “C” drive called “Temp,” the path created will be "C:\Temp\5268001\ICPSR_04131\DS0001_ABC_News_Pennsylvania_Poll,_September_2004__\04131-0001-Data.txt."  (This is admittedly pretty unwieldy, and it might be a good idea to move and rename the file before proceeding).  The FILE HANDLE:</a:t>
            </a:r>
          </a:p>
          <a:p>
            <a:pPr>
              <a:defRPr/>
            </a:pPr>
            <a:r>
              <a:rPr lang="en-US" sz="1200" dirty="0" smtClean="0"/>
              <a:t>FILE HANDLE DATA / NAME="data-filename" LRECL=225 would become:</a:t>
            </a:r>
          </a:p>
          <a:p>
            <a:pPr marL="0" indent="0">
              <a:buFontTx/>
              <a:buNone/>
              <a:defRPr/>
            </a:pPr>
            <a:r>
              <a:rPr lang="en-US" sz="1200" dirty="0" smtClean="0"/>
              <a:t>	FILE HANDLE DATA / 	NAME="C:\Temp\5268001\ICPSR_04131\DS0001_ABC_News_Pennsylvania_Poll,_September_2004__\	04131-0001-Data.txt " LRECL=225.      </a:t>
            </a:r>
          </a:p>
          <a:p>
            <a:pPr>
              <a:defRPr/>
            </a:pPr>
            <a:r>
              <a:rPr lang="en-US" sz="1200" dirty="0" smtClean="0"/>
              <a:t>Find the “SAVE OUTFILE” command (probably the last one in the file), and replace “</a:t>
            </a:r>
            <a:r>
              <a:rPr lang="en-US" sz="1200" dirty="0" err="1" smtClean="0"/>
              <a:t>spss-filename.sav</a:t>
            </a:r>
            <a:r>
              <a:rPr lang="en-US" sz="1200" dirty="0" smtClean="0"/>
              <a:t>” with the name and path of the SPSS system file you wish to create.  If the command is preceded by an asterisk, remove the asterisk.  For example, </a:t>
            </a:r>
          </a:p>
          <a:p>
            <a:pPr>
              <a:defRPr/>
            </a:pPr>
            <a:r>
              <a:rPr lang="en-US" sz="1200" dirty="0" smtClean="0"/>
              <a:t>SAVE OUTFILE="</a:t>
            </a:r>
            <a:r>
              <a:rPr lang="en-US" sz="1200" dirty="0" err="1" smtClean="0"/>
              <a:t>spss-filename.sav</a:t>
            </a:r>
            <a:r>
              <a:rPr lang="en-US" sz="1200" dirty="0" smtClean="0"/>
              <a:t>“ would become:</a:t>
            </a:r>
          </a:p>
          <a:p>
            <a:pPr marL="0" indent="0">
              <a:buFontTx/>
              <a:buNone/>
              <a:defRPr/>
            </a:pPr>
            <a:r>
              <a:rPr lang="en-US" sz="1200" dirty="0" smtClean="0"/>
              <a:t>	SAVE 	OUTFILE="C:\Temp\5268001\ICPSR_04131\DS0001_ABC_News_Pennsylvania_Poll,_September_2004	__\04131-0001-Data.sav".</a:t>
            </a:r>
          </a:p>
          <a:p>
            <a:pPr>
              <a:defRPr/>
            </a:pPr>
            <a:r>
              <a:rPr lang="en-US" sz="1200" dirty="0" smtClean="0"/>
              <a:t>From the menu bar, click on “Run” and “All.”</a:t>
            </a:r>
          </a:p>
          <a:p>
            <a:pPr>
              <a:defRPr/>
            </a:pPr>
            <a:r>
              <a:rPr lang="en-US" sz="1200" dirty="0" smtClean="0"/>
              <a:t>If no "SAVE OUTFILE" command exits, create one from scratch. Note that all SPSS commands end with a period.</a:t>
            </a:r>
          </a:p>
          <a:p>
            <a:pPr>
              <a:defRPr/>
            </a:pPr>
            <a:endParaRPr lang="en-US" sz="1200" dirty="0"/>
          </a:p>
        </p:txBody>
      </p:sp>
      <p:sp>
        <p:nvSpPr>
          <p:cNvPr id="2" name="Slide Number Placeholder 1"/>
          <p:cNvSpPr>
            <a:spLocks noGrp="1"/>
          </p:cNvSpPr>
          <p:nvPr>
            <p:ph type="sldNum" sz="quarter" idx="12"/>
          </p:nvPr>
        </p:nvSpPr>
        <p:spPr/>
        <p:txBody>
          <a:bodyPr/>
          <a:lstStyle/>
          <a:p>
            <a:fld id="{6C647285-A8DC-426C-B030-C03879B3021C}" type="slidenum">
              <a:rPr lang="en-US" smtClean="0"/>
              <a:t>40</a:t>
            </a:fld>
            <a:endParaRPr lang="en-US"/>
          </a:p>
        </p:txBody>
      </p:sp>
    </p:spTree>
    <p:extLst>
      <p:ext uri="{BB962C8B-B14F-4D97-AF65-F5344CB8AC3E}">
        <p14:creationId xmlns:p14="http://schemas.microsoft.com/office/powerpoint/2010/main" val="1583107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r>
              <a:rPr lang="en-US" altLang="en-US" sz="4000" smtClean="0"/>
              <a:t>Opening a Raw Data File Without </a:t>
            </a:r>
            <a:br>
              <a:rPr lang="en-US" altLang="en-US" sz="4000" smtClean="0"/>
            </a:br>
            <a:r>
              <a:rPr lang="en-US" altLang="en-US" sz="4000" smtClean="0"/>
              <a:t>a SPSS Syntax File</a:t>
            </a:r>
          </a:p>
        </p:txBody>
      </p:sp>
      <p:sp>
        <p:nvSpPr>
          <p:cNvPr id="43011" name="Rectangle 3"/>
          <p:cNvSpPr>
            <a:spLocks noGrp="1" noChangeArrowheads="1"/>
          </p:cNvSpPr>
          <p:nvPr>
            <p:ph type="body" idx="1"/>
          </p:nvPr>
        </p:nvSpPr>
        <p:spPr/>
        <p:txBody>
          <a:bodyPr/>
          <a:lstStyle/>
          <a:p>
            <a:pPr eaLnBrk="1" hangingPunct="1"/>
            <a:r>
              <a:rPr lang="en-US" altLang="en-US" smtClean="0"/>
              <a:t>If you don’t have a SPSS syntax file you will have to use the codebook that came with the data and create your own syntax file.</a:t>
            </a:r>
          </a:p>
          <a:p>
            <a:pPr eaLnBrk="1" hangingPunct="1"/>
            <a:r>
              <a:rPr lang="en-US" altLang="en-US" smtClean="0"/>
              <a:t>You may need help doing this.  Feel free to contact me for help.</a:t>
            </a:r>
          </a:p>
        </p:txBody>
      </p:sp>
      <p:sp>
        <p:nvSpPr>
          <p:cNvPr id="2" name="Slide Number Placeholder 1"/>
          <p:cNvSpPr>
            <a:spLocks noGrp="1"/>
          </p:cNvSpPr>
          <p:nvPr>
            <p:ph type="sldNum" sz="quarter" idx="12"/>
          </p:nvPr>
        </p:nvSpPr>
        <p:spPr/>
        <p:txBody>
          <a:bodyPr/>
          <a:lstStyle/>
          <a:p>
            <a:fld id="{6C647285-A8DC-426C-B030-C03879B3021C}" type="slidenum">
              <a:rPr lang="en-US" smtClean="0"/>
              <a:t>41</a:t>
            </a:fld>
            <a:endParaRPr lang="en-US"/>
          </a:p>
        </p:txBody>
      </p:sp>
    </p:spTree>
    <p:extLst>
      <p:ext uri="{BB962C8B-B14F-4D97-AF65-F5344CB8AC3E}">
        <p14:creationId xmlns:p14="http://schemas.microsoft.com/office/powerpoint/2010/main" val="41214865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Choosing Options in SPSS</a:t>
            </a:r>
          </a:p>
        </p:txBody>
      </p:sp>
      <p:sp>
        <p:nvSpPr>
          <p:cNvPr id="44035" name="Rectangle 3"/>
          <p:cNvSpPr>
            <a:spLocks noGrp="1" noChangeArrowheads="1"/>
          </p:cNvSpPr>
          <p:nvPr>
            <p:ph type="body" idx="1"/>
          </p:nvPr>
        </p:nvSpPr>
        <p:spPr/>
        <p:txBody>
          <a:bodyPr/>
          <a:lstStyle/>
          <a:p>
            <a:pPr eaLnBrk="1" hangingPunct="1"/>
            <a:r>
              <a:rPr lang="en-US" altLang="en-US" smtClean="0"/>
              <a:t>Click on “Edit” and “Options.”</a:t>
            </a:r>
          </a:p>
          <a:p>
            <a:pPr eaLnBrk="1" hangingPunct="1"/>
            <a:r>
              <a:rPr lang="en-US" altLang="en-US" smtClean="0"/>
              <a:t>General tab -- under “Variable Lists,” check “Display Names” and “Alphabetical.”</a:t>
            </a:r>
          </a:p>
          <a:p>
            <a:pPr eaLnBrk="1" hangingPunct="1"/>
            <a:r>
              <a:rPr lang="en-US" altLang="en-US" smtClean="0"/>
              <a:t>Now you will be able to view the variable names in alphabetical order.</a:t>
            </a:r>
          </a:p>
        </p:txBody>
      </p:sp>
      <p:sp>
        <p:nvSpPr>
          <p:cNvPr id="2" name="Slide Number Placeholder 1"/>
          <p:cNvSpPr>
            <a:spLocks noGrp="1"/>
          </p:cNvSpPr>
          <p:nvPr>
            <p:ph type="sldNum" sz="quarter" idx="12"/>
          </p:nvPr>
        </p:nvSpPr>
        <p:spPr/>
        <p:txBody>
          <a:bodyPr/>
          <a:lstStyle/>
          <a:p>
            <a:fld id="{6C647285-A8DC-426C-B030-C03879B3021C}" type="slidenum">
              <a:rPr lang="en-US" smtClean="0"/>
              <a:t>42</a:t>
            </a:fld>
            <a:endParaRPr lang="en-US"/>
          </a:p>
        </p:txBody>
      </p:sp>
    </p:spTree>
    <p:extLst>
      <p:ext uri="{BB962C8B-B14F-4D97-AF65-F5344CB8AC3E}">
        <p14:creationId xmlns:p14="http://schemas.microsoft.com/office/powerpoint/2010/main" val="19370384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Assigning Missing Values</a:t>
            </a:r>
          </a:p>
        </p:txBody>
      </p:sp>
      <p:sp>
        <p:nvSpPr>
          <p:cNvPr id="45059" name="Content Placeholder 2"/>
          <p:cNvSpPr>
            <a:spLocks noGrp="1"/>
          </p:cNvSpPr>
          <p:nvPr>
            <p:ph idx="1"/>
          </p:nvPr>
        </p:nvSpPr>
        <p:spPr/>
        <p:txBody>
          <a:bodyPr/>
          <a:lstStyle/>
          <a:p>
            <a:r>
              <a:rPr lang="en-US" altLang="en-US" smtClean="0"/>
              <a:t>We’re going to use some of the variables in this Gallup data set for the rest of this workshop.</a:t>
            </a:r>
          </a:p>
          <a:p>
            <a:r>
              <a:rPr lang="en-US" altLang="en-US" smtClean="0"/>
              <a:t>Gallup didn’t assign any missing values so before we can do that we’ll need to assign some missing values.</a:t>
            </a:r>
          </a:p>
          <a:p>
            <a:endParaRPr lang="en-US" altLang="en-US" smtClean="0"/>
          </a:p>
        </p:txBody>
      </p:sp>
      <p:sp>
        <p:nvSpPr>
          <p:cNvPr id="2" name="Slide Number Placeholder 1"/>
          <p:cNvSpPr>
            <a:spLocks noGrp="1"/>
          </p:cNvSpPr>
          <p:nvPr>
            <p:ph type="sldNum" sz="quarter" idx="12"/>
          </p:nvPr>
        </p:nvSpPr>
        <p:spPr/>
        <p:txBody>
          <a:bodyPr/>
          <a:lstStyle/>
          <a:p>
            <a:fld id="{6C647285-A8DC-426C-B030-C03879B3021C}" type="slidenum">
              <a:rPr lang="en-US" smtClean="0"/>
              <a:t>43</a:t>
            </a:fld>
            <a:endParaRPr lang="en-US"/>
          </a:p>
        </p:txBody>
      </p:sp>
    </p:spTree>
    <p:extLst>
      <p:ext uri="{BB962C8B-B14F-4D97-AF65-F5344CB8AC3E}">
        <p14:creationId xmlns:p14="http://schemas.microsoft.com/office/powerpoint/2010/main" val="19197772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fontScale="90000"/>
          </a:bodyPr>
          <a:lstStyle/>
          <a:p>
            <a:r>
              <a:rPr lang="en-US" altLang="en-US" smtClean="0"/>
              <a:t>Assign these Values as </a:t>
            </a:r>
            <a:br>
              <a:rPr lang="en-US" altLang="en-US" smtClean="0"/>
            </a:br>
            <a:r>
              <a:rPr lang="en-US" altLang="en-US" smtClean="0"/>
              <a:t>Missing Values</a:t>
            </a:r>
          </a:p>
        </p:txBody>
      </p:sp>
      <p:sp>
        <p:nvSpPr>
          <p:cNvPr id="3" name="Content Placeholder 2"/>
          <p:cNvSpPr>
            <a:spLocks noGrp="1"/>
          </p:cNvSpPr>
          <p:nvPr>
            <p:ph idx="1"/>
          </p:nvPr>
        </p:nvSpPr>
        <p:spPr/>
        <p:txBody>
          <a:bodyPr/>
          <a:lstStyle/>
          <a:p>
            <a:pPr>
              <a:defRPr/>
            </a:pPr>
            <a:r>
              <a:rPr lang="en-US" sz="2800" dirty="0" smtClean="0"/>
              <a:t>D2 (age) – 0 is the code for DK/REF.</a:t>
            </a:r>
          </a:p>
          <a:p>
            <a:pPr>
              <a:defRPr/>
            </a:pPr>
            <a:r>
              <a:rPr lang="en-US" sz="2800" dirty="0" smtClean="0"/>
              <a:t>D3 (educational level) – 9 is the code for DK/REF.</a:t>
            </a:r>
          </a:p>
          <a:p>
            <a:pPr>
              <a:defRPr/>
            </a:pPr>
            <a:r>
              <a:rPr lang="en-US" sz="2800" dirty="0" smtClean="0"/>
              <a:t>D10 (ideology or conservative/liberal) – 6 is the code for DK and 7 is the code for REF.</a:t>
            </a:r>
          </a:p>
          <a:p>
            <a:pPr>
              <a:defRPr/>
            </a:pPr>
            <a:r>
              <a:rPr lang="en-US" sz="2800" dirty="0" smtClean="0"/>
              <a:t>Q9C (willingness to vote for a Black) –  3 is the code for DK and 4 is the code for REF.</a:t>
            </a:r>
          </a:p>
          <a:p>
            <a:pPr>
              <a:defRPr/>
            </a:pPr>
            <a:r>
              <a:rPr lang="en-US" sz="2800" dirty="0"/>
              <a:t>Q</a:t>
            </a:r>
            <a:r>
              <a:rPr lang="en-US" sz="2800" dirty="0" smtClean="0"/>
              <a:t>9G (willingness to vote for a Mormon) – 3 is the code for DK and 4 is the code for REF.</a:t>
            </a:r>
          </a:p>
          <a:p>
            <a:pPr marL="0" indent="0">
              <a:buFontTx/>
              <a:buNone/>
              <a:defRPr/>
            </a:pPr>
            <a:endParaRPr lang="en-US" dirty="0" smtClean="0"/>
          </a:p>
          <a:p>
            <a:pPr>
              <a:defRPr/>
            </a:pPr>
            <a:endParaRPr lang="en-US" dirty="0"/>
          </a:p>
        </p:txBody>
      </p:sp>
      <p:sp>
        <p:nvSpPr>
          <p:cNvPr id="2" name="Slide Number Placeholder 1"/>
          <p:cNvSpPr>
            <a:spLocks noGrp="1"/>
          </p:cNvSpPr>
          <p:nvPr>
            <p:ph type="sldNum" sz="quarter" idx="12"/>
          </p:nvPr>
        </p:nvSpPr>
        <p:spPr/>
        <p:txBody>
          <a:bodyPr/>
          <a:lstStyle/>
          <a:p>
            <a:fld id="{6C647285-A8DC-426C-B030-C03879B3021C}" type="slidenum">
              <a:rPr lang="en-US" smtClean="0"/>
              <a:t>44</a:t>
            </a:fld>
            <a:endParaRPr lang="en-US"/>
          </a:p>
        </p:txBody>
      </p:sp>
    </p:spTree>
    <p:extLst>
      <p:ext uri="{BB962C8B-B14F-4D97-AF65-F5344CB8AC3E}">
        <p14:creationId xmlns:p14="http://schemas.microsoft.com/office/powerpoint/2010/main" val="31391363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t>What’s Next?</a:t>
            </a:r>
          </a:p>
        </p:txBody>
      </p:sp>
      <p:sp>
        <p:nvSpPr>
          <p:cNvPr id="47107" name="Rectangle 3"/>
          <p:cNvSpPr>
            <a:spLocks noGrp="1" noChangeArrowheads="1"/>
          </p:cNvSpPr>
          <p:nvPr>
            <p:ph type="body" idx="1"/>
          </p:nvPr>
        </p:nvSpPr>
        <p:spPr/>
        <p:txBody>
          <a:bodyPr/>
          <a:lstStyle/>
          <a:p>
            <a:pPr eaLnBrk="1" hangingPunct="1"/>
            <a:r>
              <a:rPr lang="en-US" altLang="en-US" smtClean="0"/>
              <a:t>Now you know how to create a SPSS data file and how to open an existing SPSS portable or data file.</a:t>
            </a:r>
          </a:p>
          <a:p>
            <a:pPr eaLnBrk="1" hangingPunct="1"/>
            <a:r>
              <a:rPr lang="en-US" altLang="en-US" smtClean="0"/>
              <a:t>Next we’ll learn how to transform variables.</a:t>
            </a:r>
          </a:p>
        </p:txBody>
      </p:sp>
      <p:sp>
        <p:nvSpPr>
          <p:cNvPr id="2" name="Slide Number Placeholder 1"/>
          <p:cNvSpPr>
            <a:spLocks noGrp="1"/>
          </p:cNvSpPr>
          <p:nvPr>
            <p:ph type="sldNum" sz="quarter" idx="12"/>
          </p:nvPr>
        </p:nvSpPr>
        <p:spPr/>
        <p:txBody>
          <a:bodyPr/>
          <a:lstStyle/>
          <a:p>
            <a:fld id="{6C647285-A8DC-426C-B030-C03879B3021C}" type="slidenum">
              <a:rPr lang="en-US" smtClean="0"/>
              <a:t>45</a:t>
            </a:fld>
            <a:endParaRPr lang="en-US"/>
          </a:p>
        </p:txBody>
      </p:sp>
    </p:spTree>
    <p:extLst>
      <p:ext uri="{BB962C8B-B14F-4D97-AF65-F5344CB8AC3E}">
        <p14:creationId xmlns:p14="http://schemas.microsoft.com/office/powerpoint/2010/main" val="36072650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pPr eaLnBrk="1" hangingPunct="1"/>
            <a:r>
              <a:rPr lang="en-US" altLang="en-US" sz="4000" smtClean="0"/>
              <a:t>Transforming Data</a:t>
            </a:r>
            <a:br>
              <a:rPr lang="en-US" altLang="en-US" sz="4000" smtClean="0"/>
            </a:br>
            <a:r>
              <a:rPr lang="en-US" altLang="en-US" sz="4000" smtClean="0"/>
              <a:t>(see ch. 3 in text)</a:t>
            </a:r>
          </a:p>
        </p:txBody>
      </p:sp>
      <p:sp>
        <p:nvSpPr>
          <p:cNvPr id="48131" name="Rectangle 3"/>
          <p:cNvSpPr>
            <a:spLocks noGrp="1" noChangeArrowheads="1"/>
          </p:cNvSpPr>
          <p:nvPr>
            <p:ph type="body" idx="1"/>
          </p:nvPr>
        </p:nvSpPr>
        <p:spPr/>
        <p:txBody>
          <a:bodyPr/>
          <a:lstStyle/>
          <a:p>
            <a:pPr eaLnBrk="1" hangingPunct="1"/>
            <a:r>
              <a:rPr lang="en-US" altLang="en-US" sz="2800" smtClean="0"/>
              <a:t>We can transform variables by recoding which means to combine categories of an existing variable into fewer categories.</a:t>
            </a:r>
          </a:p>
          <a:p>
            <a:pPr eaLnBrk="1" hangingPunct="1"/>
            <a:r>
              <a:rPr lang="en-US" altLang="en-US" sz="2800" smtClean="0"/>
              <a:t>We can select particular cases and analyze only these cases</a:t>
            </a:r>
          </a:p>
          <a:p>
            <a:pPr eaLnBrk="1" hangingPunct="1"/>
            <a:r>
              <a:rPr lang="en-US" altLang="en-US" sz="2800" smtClean="0"/>
              <a:t>We can weight the data to correct for over sampling or under sampling certain types of respondents.  </a:t>
            </a:r>
          </a:p>
          <a:p>
            <a:pPr eaLnBrk="1" hangingPunct="1"/>
            <a:r>
              <a:rPr lang="en-US" altLang="en-US" sz="2800" smtClean="0"/>
              <a:t>We can transform variables by creating new variables out of existing variables.</a:t>
            </a:r>
          </a:p>
        </p:txBody>
      </p:sp>
      <p:sp>
        <p:nvSpPr>
          <p:cNvPr id="2" name="Slide Number Placeholder 1"/>
          <p:cNvSpPr>
            <a:spLocks noGrp="1"/>
          </p:cNvSpPr>
          <p:nvPr>
            <p:ph type="sldNum" sz="quarter" idx="12"/>
          </p:nvPr>
        </p:nvSpPr>
        <p:spPr/>
        <p:txBody>
          <a:bodyPr/>
          <a:lstStyle/>
          <a:p>
            <a:fld id="{6C647285-A8DC-426C-B030-C03879B3021C}" type="slidenum">
              <a:rPr lang="en-US" smtClean="0"/>
              <a:t>46</a:t>
            </a:fld>
            <a:endParaRPr lang="en-US"/>
          </a:p>
        </p:txBody>
      </p:sp>
    </p:spTree>
    <p:extLst>
      <p:ext uri="{BB962C8B-B14F-4D97-AF65-F5344CB8AC3E}">
        <p14:creationId xmlns:p14="http://schemas.microsoft.com/office/powerpoint/2010/main" val="3830006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t>Recoding Variables</a:t>
            </a:r>
          </a:p>
        </p:txBody>
      </p:sp>
      <p:sp>
        <p:nvSpPr>
          <p:cNvPr id="49155" name="Rectangle 3"/>
          <p:cNvSpPr>
            <a:spLocks noGrp="1" noChangeArrowheads="1"/>
          </p:cNvSpPr>
          <p:nvPr>
            <p:ph type="body" idx="1"/>
          </p:nvPr>
        </p:nvSpPr>
        <p:spPr/>
        <p:txBody>
          <a:bodyPr/>
          <a:lstStyle/>
          <a:p>
            <a:pPr eaLnBrk="1" hangingPunct="1"/>
            <a:r>
              <a:rPr lang="en-US" altLang="en-US" smtClean="0"/>
              <a:t>Recoding into different variables.</a:t>
            </a:r>
          </a:p>
          <a:p>
            <a:pPr eaLnBrk="1" hangingPunct="1"/>
            <a:r>
              <a:rPr lang="en-US" altLang="en-US" smtClean="0"/>
              <a:t>Recoding into the same variable.</a:t>
            </a:r>
          </a:p>
          <a:p>
            <a:pPr eaLnBrk="1" hangingPunct="1"/>
            <a:r>
              <a:rPr lang="en-US" altLang="en-US" smtClean="0"/>
              <a:t>We recommend recoding into different variables and not using the into same variable option.</a:t>
            </a:r>
          </a:p>
        </p:txBody>
      </p:sp>
      <p:sp>
        <p:nvSpPr>
          <p:cNvPr id="2" name="Slide Number Placeholder 1"/>
          <p:cNvSpPr>
            <a:spLocks noGrp="1"/>
          </p:cNvSpPr>
          <p:nvPr>
            <p:ph type="sldNum" sz="quarter" idx="12"/>
          </p:nvPr>
        </p:nvSpPr>
        <p:spPr/>
        <p:txBody>
          <a:bodyPr/>
          <a:lstStyle/>
          <a:p>
            <a:fld id="{6C647285-A8DC-426C-B030-C03879B3021C}" type="slidenum">
              <a:rPr lang="en-US" smtClean="0"/>
              <a:t>47</a:t>
            </a:fld>
            <a:endParaRPr lang="en-US"/>
          </a:p>
        </p:txBody>
      </p:sp>
    </p:spTree>
    <p:extLst>
      <p:ext uri="{BB962C8B-B14F-4D97-AF65-F5344CB8AC3E}">
        <p14:creationId xmlns:p14="http://schemas.microsoft.com/office/powerpoint/2010/main" val="31721879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z="4000" smtClean="0"/>
              <a:t>Recoding into Different Variables</a:t>
            </a:r>
          </a:p>
        </p:txBody>
      </p:sp>
      <p:sp>
        <p:nvSpPr>
          <p:cNvPr id="50179" name="Rectangle 3"/>
          <p:cNvSpPr>
            <a:spLocks noGrp="1" noChangeArrowheads="1"/>
          </p:cNvSpPr>
          <p:nvPr>
            <p:ph type="body" idx="1"/>
          </p:nvPr>
        </p:nvSpPr>
        <p:spPr/>
        <p:txBody>
          <a:bodyPr/>
          <a:lstStyle/>
          <a:p>
            <a:pPr eaLnBrk="1" hangingPunct="1"/>
            <a:r>
              <a:rPr lang="en-US" altLang="en-US" smtClean="0"/>
              <a:t>Click on “Transform” and then on “Recode” and then on “into different variables”.</a:t>
            </a:r>
          </a:p>
          <a:p>
            <a:pPr eaLnBrk="1" hangingPunct="1"/>
            <a:r>
              <a:rPr lang="en-US" altLang="en-US" smtClean="0"/>
              <a:t>Select the variable you want to recode.</a:t>
            </a:r>
          </a:p>
          <a:p>
            <a:pPr eaLnBrk="1" hangingPunct="1"/>
            <a:r>
              <a:rPr lang="en-US" altLang="en-US" smtClean="0"/>
              <a:t>Start by giving the new variable a new name and assigning a variable label to the new variable.  Click on “Change”.</a:t>
            </a:r>
          </a:p>
          <a:p>
            <a:pPr eaLnBrk="1" hangingPunct="1"/>
            <a:endParaRPr lang="en-US" altLang="en-US" smtClean="0"/>
          </a:p>
          <a:p>
            <a:pPr eaLnBrk="1" hangingPunct="1"/>
            <a:endParaRPr lang="en-US" altLang="en-US" smtClean="0"/>
          </a:p>
        </p:txBody>
      </p:sp>
      <p:sp>
        <p:nvSpPr>
          <p:cNvPr id="2" name="Slide Number Placeholder 1"/>
          <p:cNvSpPr>
            <a:spLocks noGrp="1"/>
          </p:cNvSpPr>
          <p:nvPr>
            <p:ph type="sldNum" sz="quarter" idx="12"/>
          </p:nvPr>
        </p:nvSpPr>
        <p:spPr/>
        <p:txBody>
          <a:bodyPr/>
          <a:lstStyle/>
          <a:p>
            <a:fld id="{6C647285-A8DC-426C-B030-C03879B3021C}" type="slidenum">
              <a:rPr lang="en-US" smtClean="0"/>
              <a:t>48</a:t>
            </a:fld>
            <a:endParaRPr lang="en-US"/>
          </a:p>
        </p:txBody>
      </p:sp>
    </p:spTree>
    <p:extLst>
      <p:ext uri="{BB962C8B-B14F-4D97-AF65-F5344CB8AC3E}">
        <p14:creationId xmlns:p14="http://schemas.microsoft.com/office/powerpoint/2010/main" val="40051120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t>Recoding D2 (age) into D2R1</a:t>
            </a:r>
          </a:p>
        </p:txBody>
      </p:sp>
      <p:sp>
        <p:nvSpPr>
          <p:cNvPr id="51203" name="Rectangle 3"/>
          <p:cNvSpPr>
            <a:spLocks noGrp="1" noChangeArrowheads="1"/>
          </p:cNvSpPr>
          <p:nvPr>
            <p:ph type="body" idx="1"/>
          </p:nvPr>
        </p:nvSpPr>
        <p:spPr/>
        <p:txBody>
          <a:bodyPr/>
          <a:lstStyle/>
          <a:p>
            <a:pPr eaLnBrk="1" hangingPunct="1"/>
            <a:r>
              <a:rPr lang="en-US" altLang="en-US" sz="2400" smtClean="0"/>
              <a:t>Recode age (D2) into four categories and give it the name of D2R1.  This will stand for the first recode of D2.</a:t>
            </a:r>
          </a:p>
          <a:p>
            <a:pPr eaLnBrk="1" hangingPunct="1"/>
            <a:r>
              <a:rPr lang="en-US" altLang="en-US" sz="2400" smtClean="0"/>
              <a:t>Click on “Old and New Values”.</a:t>
            </a:r>
          </a:p>
          <a:p>
            <a:pPr eaLnBrk="1" hangingPunct="1"/>
            <a:r>
              <a:rPr lang="en-US" altLang="en-US" sz="2400" smtClean="0"/>
              <a:t>Use “Range” (fourth option down) to recode as follows.  Remember to click on “Add” after entering each recode.</a:t>
            </a:r>
          </a:p>
          <a:p>
            <a:pPr lvl="1" eaLnBrk="1" hangingPunct="1"/>
            <a:r>
              <a:rPr lang="en-US" altLang="en-US" sz="2400" smtClean="0"/>
              <a:t>18 to 29 = 1</a:t>
            </a:r>
          </a:p>
          <a:p>
            <a:pPr lvl="1" eaLnBrk="1" hangingPunct="1"/>
            <a:r>
              <a:rPr lang="en-US" altLang="en-US" sz="2400" smtClean="0"/>
              <a:t>30 to 49 = 2 </a:t>
            </a:r>
          </a:p>
          <a:p>
            <a:pPr lvl="1" eaLnBrk="1" hangingPunct="1"/>
            <a:r>
              <a:rPr lang="en-US" altLang="en-US" sz="2400" smtClean="0"/>
              <a:t>50 to 69 = 3</a:t>
            </a:r>
          </a:p>
          <a:p>
            <a:pPr lvl="1" eaLnBrk="1" hangingPunct="1"/>
            <a:r>
              <a:rPr lang="en-US" altLang="en-US" sz="2400" smtClean="0"/>
              <a:t>70 to 97 = 4  (note – 97 is the oldest person in the data base)</a:t>
            </a:r>
          </a:p>
        </p:txBody>
      </p:sp>
      <p:sp>
        <p:nvSpPr>
          <p:cNvPr id="2" name="Slide Number Placeholder 1"/>
          <p:cNvSpPr>
            <a:spLocks noGrp="1"/>
          </p:cNvSpPr>
          <p:nvPr>
            <p:ph type="sldNum" sz="quarter" idx="12"/>
          </p:nvPr>
        </p:nvSpPr>
        <p:spPr/>
        <p:txBody>
          <a:bodyPr/>
          <a:lstStyle/>
          <a:p>
            <a:fld id="{6C647285-A8DC-426C-B030-C03879B3021C}" type="slidenum">
              <a:rPr lang="en-US" smtClean="0"/>
              <a:t>49</a:t>
            </a:fld>
            <a:endParaRPr lang="en-US"/>
          </a:p>
        </p:txBody>
      </p:sp>
    </p:spTree>
    <p:extLst>
      <p:ext uri="{BB962C8B-B14F-4D97-AF65-F5344CB8AC3E}">
        <p14:creationId xmlns:p14="http://schemas.microsoft.com/office/powerpoint/2010/main" val="3974483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en-US" altLang="en-US" sz="4000" smtClean="0"/>
              <a:t>Agenda for the Introductory </a:t>
            </a:r>
            <a:br>
              <a:rPr lang="en-US" altLang="en-US" sz="4000" smtClean="0"/>
            </a:br>
            <a:r>
              <a:rPr lang="en-US" altLang="en-US" sz="4000" smtClean="0"/>
              <a:t>SPSS Workshop</a:t>
            </a:r>
          </a:p>
        </p:txBody>
      </p:sp>
      <p:sp>
        <p:nvSpPr>
          <p:cNvPr id="6147" name="Rectangle 3"/>
          <p:cNvSpPr>
            <a:spLocks noGrp="1" noChangeArrowheads="1"/>
          </p:cNvSpPr>
          <p:nvPr>
            <p:ph type="body" idx="1"/>
          </p:nvPr>
        </p:nvSpPr>
        <p:spPr/>
        <p:txBody>
          <a:bodyPr/>
          <a:lstStyle/>
          <a:p>
            <a:pPr eaLnBrk="1" hangingPunct="1">
              <a:lnSpc>
                <a:spcPct val="80000"/>
              </a:lnSpc>
            </a:pPr>
            <a:r>
              <a:rPr lang="en-US" altLang="en-US" sz="2200" smtClean="0"/>
              <a:t>Overview of SPSS</a:t>
            </a:r>
          </a:p>
          <a:p>
            <a:pPr eaLnBrk="1" hangingPunct="1">
              <a:lnSpc>
                <a:spcPct val="80000"/>
              </a:lnSpc>
            </a:pPr>
            <a:r>
              <a:rPr lang="en-US" altLang="en-US" sz="2200" smtClean="0"/>
              <a:t>Creating you’re your own SPSS data file or opening a data file you got somewhere else</a:t>
            </a:r>
          </a:p>
          <a:p>
            <a:pPr eaLnBrk="1" hangingPunct="1">
              <a:lnSpc>
                <a:spcPct val="80000"/>
              </a:lnSpc>
            </a:pPr>
            <a:r>
              <a:rPr lang="en-US" altLang="en-US" sz="2200" smtClean="0"/>
              <a:t>Transforming data</a:t>
            </a:r>
          </a:p>
          <a:p>
            <a:pPr lvl="1" eaLnBrk="1" hangingPunct="1">
              <a:lnSpc>
                <a:spcPct val="80000"/>
              </a:lnSpc>
            </a:pPr>
            <a:r>
              <a:rPr lang="en-US" altLang="en-US" sz="2200" smtClean="0"/>
              <a:t>Recode</a:t>
            </a:r>
          </a:p>
          <a:p>
            <a:pPr lvl="1" eaLnBrk="1" hangingPunct="1">
              <a:lnSpc>
                <a:spcPct val="80000"/>
              </a:lnSpc>
            </a:pPr>
            <a:r>
              <a:rPr lang="en-US" altLang="en-US" sz="2200" smtClean="0"/>
              <a:t>Select If</a:t>
            </a:r>
          </a:p>
          <a:p>
            <a:pPr lvl="1" eaLnBrk="1" hangingPunct="1">
              <a:lnSpc>
                <a:spcPct val="80000"/>
              </a:lnSpc>
            </a:pPr>
            <a:r>
              <a:rPr lang="en-US" altLang="en-US" sz="2200" smtClean="0"/>
              <a:t>Weight</a:t>
            </a:r>
          </a:p>
          <a:p>
            <a:pPr eaLnBrk="1" hangingPunct="1">
              <a:lnSpc>
                <a:spcPct val="80000"/>
              </a:lnSpc>
            </a:pPr>
            <a:r>
              <a:rPr lang="en-US" altLang="en-US" sz="2200" smtClean="0"/>
              <a:t>Univariate analysis</a:t>
            </a:r>
          </a:p>
          <a:p>
            <a:pPr lvl="1" eaLnBrk="1" hangingPunct="1">
              <a:lnSpc>
                <a:spcPct val="80000"/>
              </a:lnSpc>
            </a:pPr>
            <a:r>
              <a:rPr lang="en-US" altLang="en-US" sz="2200" smtClean="0"/>
              <a:t>Frequencies</a:t>
            </a:r>
          </a:p>
          <a:p>
            <a:pPr lvl="1" eaLnBrk="1" hangingPunct="1">
              <a:lnSpc>
                <a:spcPct val="80000"/>
              </a:lnSpc>
            </a:pPr>
            <a:r>
              <a:rPr lang="en-US" altLang="en-US" sz="2200" smtClean="0"/>
              <a:t>Descriptives</a:t>
            </a:r>
          </a:p>
          <a:p>
            <a:pPr lvl="1" eaLnBrk="1" hangingPunct="1">
              <a:lnSpc>
                <a:spcPct val="80000"/>
              </a:lnSpc>
            </a:pPr>
            <a:r>
              <a:rPr lang="en-US" altLang="en-US" sz="2200" smtClean="0"/>
              <a:t>Explore</a:t>
            </a:r>
          </a:p>
          <a:p>
            <a:pPr lvl="1" eaLnBrk="1" hangingPunct="1">
              <a:lnSpc>
                <a:spcPct val="80000"/>
              </a:lnSpc>
            </a:pPr>
            <a:endParaRPr lang="en-US" altLang="en-US" sz="2200" smtClean="0"/>
          </a:p>
        </p:txBody>
      </p:sp>
      <p:sp>
        <p:nvSpPr>
          <p:cNvPr id="2" name="Slide Number Placeholder 1"/>
          <p:cNvSpPr>
            <a:spLocks noGrp="1"/>
          </p:cNvSpPr>
          <p:nvPr>
            <p:ph type="sldNum" sz="quarter" idx="12"/>
          </p:nvPr>
        </p:nvSpPr>
        <p:spPr/>
        <p:txBody>
          <a:bodyPr/>
          <a:lstStyle/>
          <a:p>
            <a:fld id="{6C647285-A8DC-426C-B030-C03879B3021C}" type="slidenum">
              <a:rPr lang="en-US" smtClean="0"/>
              <a:t>5</a:t>
            </a:fld>
            <a:endParaRPr lang="en-US"/>
          </a:p>
        </p:txBody>
      </p:sp>
    </p:spTree>
    <p:extLst>
      <p:ext uri="{BB962C8B-B14F-4D97-AF65-F5344CB8AC3E}">
        <p14:creationId xmlns:p14="http://schemas.microsoft.com/office/powerpoint/2010/main" val="13314757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mtClean="0"/>
              <a:t>Recoding Options</a:t>
            </a:r>
          </a:p>
        </p:txBody>
      </p:sp>
      <p:sp>
        <p:nvSpPr>
          <p:cNvPr id="52227" name="Rectangle 3"/>
          <p:cNvSpPr>
            <a:spLocks noGrp="1" noChangeArrowheads="1"/>
          </p:cNvSpPr>
          <p:nvPr>
            <p:ph type="body" idx="1"/>
          </p:nvPr>
        </p:nvSpPr>
        <p:spPr/>
        <p:txBody>
          <a:bodyPr/>
          <a:lstStyle/>
          <a:p>
            <a:pPr eaLnBrk="1" hangingPunct="1"/>
            <a:r>
              <a:rPr lang="en-US" altLang="en-US" smtClean="0"/>
              <a:t>When you click on “Old and New Values” there will be seven options.</a:t>
            </a:r>
          </a:p>
          <a:p>
            <a:pPr eaLnBrk="1" hangingPunct="1"/>
            <a:r>
              <a:rPr lang="en-US" altLang="en-US" smtClean="0"/>
              <a:t>For most recoding you will only have to use two of these options.</a:t>
            </a:r>
          </a:p>
          <a:p>
            <a:pPr lvl="1" eaLnBrk="1" hangingPunct="1"/>
            <a:r>
              <a:rPr lang="en-US" altLang="en-US" smtClean="0"/>
              <a:t>The first option at the top allows you to recode a single value into a new value.</a:t>
            </a:r>
          </a:p>
          <a:p>
            <a:pPr lvl="1" eaLnBrk="1" hangingPunct="1"/>
            <a:r>
              <a:rPr lang="en-US" altLang="en-US" smtClean="0"/>
              <a:t>The fourth option from the top allows you to recode a range of values from X to Y into a new value.</a:t>
            </a:r>
          </a:p>
          <a:p>
            <a:pPr lvl="1" eaLnBrk="1" hangingPunct="1"/>
            <a:endParaRPr lang="en-US" altLang="en-US" smtClean="0"/>
          </a:p>
        </p:txBody>
      </p:sp>
      <p:sp>
        <p:nvSpPr>
          <p:cNvPr id="2" name="Slide Number Placeholder 1"/>
          <p:cNvSpPr>
            <a:spLocks noGrp="1"/>
          </p:cNvSpPr>
          <p:nvPr>
            <p:ph type="sldNum" sz="quarter" idx="12"/>
          </p:nvPr>
        </p:nvSpPr>
        <p:spPr/>
        <p:txBody>
          <a:bodyPr/>
          <a:lstStyle/>
          <a:p>
            <a:fld id="{6C647285-A8DC-426C-B030-C03879B3021C}" type="slidenum">
              <a:rPr lang="en-US" smtClean="0"/>
              <a:t>50</a:t>
            </a:fld>
            <a:endParaRPr lang="en-US"/>
          </a:p>
        </p:txBody>
      </p:sp>
    </p:spTree>
    <p:extLst>
      <p:ext uri="{BB962C8B-B14F-4D97-AF65-F5344CB8AC3E}">
        <p14:creationId xmlns:p14="http://schemas.microsoft.com/office/powerpoint/2010/main" val="38614041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Recoding</a:t>
            </a:r>
          </a:p>
        </p:txBody>
      </p:sp>
      <p:pic>
        <p:nvPicPr>
          <p:cNvPr id="53251" name="Content Placeholder 4" descr="This is the Recode into Different Variables box in which we have indicated that we want to recode the variable d1 into a new variable which we called D2R1." title="Recoding into Different Variables"/>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62100" y="2163763"/>
            <a:ext cx="6019800" cy="3400425"/>
          </a:xfrm>
        </p:spPr>
      </p:pic>
      <p:sp>
        <p:nvSpPr>
          <p:cNvPr id="2" name="Slide Number Placeholder 1"/>
          <p:cNvSpPr>
            <a:spLocks noGrp="1"/>
          </p:cNvSpPr>
          <p:nvPr>
            <p:ph type="sldNum" sz="quarter" idx="12"/>
          </p:nvPr>
        </p:nvSpPr>
        <p:spPr/>
        <p:txBody>
          <a:bodyPr/>
          <a:lstStyle/>
          <a:p>
            <a:fld id="{6C647285-A8DC-426C-B030-C03879B3021C}" type="slidenum">
              <a:rPr lang="en-US" smtClean="0"/>
              <a:t>51</a:t>
            </a:fld>
            <a:endParaRPr lang="en-US"/>
          </a:p>
        </p:txBody>
      </p:sp>
    </p:spTree>
    <p:extLst>
      <p:ext uri="{BB962C8B-B14F-4D97-AF65-F5344CB8AC3E}">
        <p14:creationId xmlns:p14="http://schemas.microsoft.com/office/powerpoint/2010/main" val="18815068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dirty="0" smtClean="0"/>
              <a:t>Recoding Continued</a:t>
            </a:r>
          </a:p>
        </p:txBody>
      </p:sp>
      <p:pic>
        <p:nvPicPr>
          <p:cNvPr id="54275" name="Content Placeholder 4" descr="This is the Recode into Different Variables: Old and New Values box whesre we indicate how we want to recode the variable." title="Recodi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66825" y="1935163"/>
            <a:ext cx="6610350" cy="3857625"/>
          </a:xfrm>
        </p:spPr>
      </p:pic>
      <p:sp>
        <p:nvSpPr>
          <p:cNvPr id="2" name="Slide Number Placeholder 1"/>
          <p:cNvSpPr>
            <a:spLocks noGrp="1"/>
          </p:cNvSpPr>
          <p:nvPr>
            <p:ph type="sldNum" sz="quarter" idx="12"/>
          </p:nvPr>
        </p:nvSpPr>
        <p:spPr/>
        <p:txBody>
          <a:bodyPr/>
          <a:lstStyle/>
          <a:p>
            <a:fld id="{6C647285-A8DC-426C-B030-C03879B3021C}" type="slidenum">
              <a:rPr lang="en-US" smtClean="0"/>
              <a:t>52</a:t>
            </a:fld>
            <a:endParaRPr lang="en-US"/>
          </a:p>
        </p:txBody>
      </p:sp>
    </p:spTree>
    <p:extLst>
      <p:ext uri="{BB962C8B-B14F-4D97-AF65-F5344CB8AC3E}">
        <p14:creationId xmlns:p14="http://schemas.microsoft.com/office/powerpoint/2010/main" val="36504874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eaLnBrk="1" hangingPunct="1"/>
            <a:r>
              <a:rPr lang="en-US" altLang="en-US" sz="4000" smtClean="0"/>
              <a:t>Assign Value Labels to the </a:t>
            </a:r>
            <a:br>
              <a:rPr lang="en-US" altLang="en-US" sz="4000" smtClean="0"/>
            </a:br>
            <a:r>
              <a:rPr lang="en-US" altLang="en-US" sz="4000" smtClean="0"/>
              <a:t>Four Categories of D2R1</a:t>
            </a:r>
          </a:p>
        </p:txBody>
      </p:sp>
      <p:sp>
        <p:nvSpPr>
          <p:cNvPr id="55299" name="Rectangle 3"/>
          <p:cNvSpPr>
            <a:spLocks noGrp="1" noChangeArrowheads="1"/>
          </p:cNvSpPr>
          <p:nvPr>
            <p:ph type="body" idx="1"/>
          </p:nvPr>
        </p:nvSpPr>
        <p:spPr/>
        <p:txBody>
          <a:bodyPr/>
          <a:lstStyle/>
          <a:p>
            <a:pPr eaLnBrk="1" hangingPunct="1"/>
            <a:r>
              <a:rPr lang="en-US" altLang="en-US" smtClean="0"/>
              <a:t>Go into “Variable View”.</a:t>
            </a:r>
          </a:p>
          <a:p>
            <a:pPr eaLnBrk="1" hangingPunct="1"/>
            <a:r>
              <a:rPr lang="en-US" altLang="en-US" smtClean="0"/>
              <a:t>Find the variable D2R1 (should be at the bottom of the list of variables).</a:t>
            </a:r>
          </a:p>
          <a:p>
            <a:pPr eaLnBrk="1" hangingPunct="1"/>
            <a:r>
              <a:rPr lang="en-US" altLang="en-US" smtClean="0"/>
              <a:t>Click in the “Values” column and then click on the small gray box.</a:t>
            </a:r>
          </a:p>
          <a:p>
            <a:pPr eaLnBrk="1" hangingPunct="1"/>
            <a:r>
              <a:rPr lang="en-US" altLang="en-US" smtClean="0"/>
              <a:t>Enter the value labels.</a:t>
            </a:r>
          </a:p>
          <a:p>
            <a:pPr eaLnBrk="1" hangingPunct="1"/>
            <a:r>
              <a:rPr lang="en-US" altLang="en-US" smtClean="0"/>
              <a:t>Click on OK.</a:t>
            </a:r>
          </a:p>
        </p:txBody>
      </p:sp>
      <p:sp>
        <p:nvSpPr>
          <p:cNvPr id="2" name="Slide Number Placeholder 1"/>
          <p:cNvSpPr>
            <a:spLocks noGrp="1"/>
          </p:cNvSpPr>
          <p:nvPr>
            <p:ph type="sldNum" sz="quarter" idx="12"/>
          </p:nvPr>
        </p:nvSpPr>
        <p:spPr/>
        <p:txBody>
          <a:bodyPr/>
          <a:lstStyle/>
          <a:p>
            <a:fld id="{6C647285-A8DC-426C-B030-C03879B3021C}" type="slidenum">
              <a:rPr lang="en-US" smtClean="0"/>
              <a:t>53</a:t>
            </a:fld>
            <a:endParaRPr lang="en-US"/>
          </a:p>
        </p:txBody>
      </p:sp>
    </p:spTree>
    <p:extLst>
      <p:ext uri="{BB962C8B-B14F-4D97-AF65-F5344CB8AC3E}">
        <p14:creationId xmlns:p14="http://schemas.microsoft.com/office/powerpoint/2010/main" val="18105608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Adding Value Labels</a:t>
            </a:r>
          </a:p>
        </p:txBody>
      </p:sp>
      <p:pic>
        <p:nvPicPr>
          <p:cNvPr id="56323" name="Content Placeholder 4" descr="This is the Value Labels box where we enter the labels that we want to apply to the values of the variable we just recoded." title="Adding Value Labels"/>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2133600"/>
            <a:ext cx="4352925" cy="2705100"/>
          </a:xfrm>
        </p:spPr>
      </p:pic>
      <p:sp>
        <p:nvSpPr>
          <p:cNvPr id="2" name="Slide Number Placeholder 1"/>
          <p:cNvSpPr>
            <a:spLocks noGrp="1"/>
          </p:cNvSpPr>
          <p:nvPr>
            <p:ph type="sldNum" sz="quarter" idx="12"/>
          </p:nvPr>
        </p:nvSpPr>
        <p:spPr/>
        <p:txBody>
          <a:bodyPr/>
          <a:lstStyle/>
          <a:p>
            <a:fld id="{6C647285-A8DC-426C-B030-C03879B3021C}" type="slidenum">
              <a:rPr lang="en-US" smtClean="0"/>
              <a:t>54</a:t>
            </a:fld>
            <a:endParaRPr lang="en-US"/>
          </a:p>
        </p:txBody>
      </p:sp>
    </p:spTree>
    <p:extLst>
      <p:ext uri="{BB962C8B-B14F-4D97-AF65-F5344CB8AC3E}">
        <p14:creationId xmlns:p14="http://schemas.microsoft.com/office/powerpoint/2010/main" val="34917319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Exercise for Recoding</a:t>
            </a:r>
          </a:p>
        </p:txBody>
      </p:sp>
      <p:sp>
        <p:nvSpPr>
          <p:cNvPr id="57347" name="Rectangle 3"/>
          <p:cNvSpPr>
            <a:spLocks noGrp="1" noChangeArrowheads="1"/>
          </p:cNvSpPr>
          <p:nvPr>
            <p:ph type="body" idx="1"/>
          </p:nvPr>
        </p:nvSpPr>
        <p:spPr/>
        <p:txBody>
          <a:bodyPr/>
          <a:lstStyle/>
          <a:p>
            <a:pPr eaLnBrk="1" hangingPunct="1">
              <a:lnSpc>
                <a:spcPct val="80000"/>
              </a:lnSpc>
            </a:pPr>
            <a:r>
              <a:rPr lang="en-US" altLang="en-US" sz="2800" smtClean="0"/>
              <a:t>Let’s recode age in a different way.</a:t>
            </a:r>
          </a:p>
          <a:p>
            <a:pPr eaLnBrk="1" hangingPunct="1">
              <a:lnSpc>
                <a:spcPct val="80000"/>
              </a:lnSpc>
            </a:pPr>
            <a:r>
              <a:rPr lang="en-US" altLang="en-US" sz="2800" smtClean="0"/>
              <a:t>Instead of recoding age into four categories let’s recode age into six categories.  Call this new variable D2R2.</a:t>
            </a:r>
          </a:p>
          <a:p>
            <a:pPr lvl="1" eaLnBrk="1" hangingPunct="1">
              <a:lnSpc>
                <a:spcPct val="80000"/>
              </a:lnSpc>
            </a:pPr>
            <a:r>
              <a:rPr lang="en-US" altLang="en-US" sz="2400" smtClean="0"/>
              <a:t>1 = under 30</a:t>
            </a:r>
          </a:p>
          <a:p>
            <a:pPr lvl="1" eaLnBrk="1" hangingPunct="1">
              <a:lnSpc>
                <a:spcPct val="80000"/>
              </a:lnSpc>
            </a:pPr>
            <a:r>
              <a:rPr lang="en-US" altLang="en-US" sz="2400" smtClean="0"/>
              <a:t>2 = 30 to 39</a:t>
            </a:r>
          </a:p>
          <a:p>
            <a:pPr lvl="1" eaLnBrk="1" hangingPunct="1">
              <a:lnSpc>
                <a:spcPct val="80000"/>
              </a:lnSpc>
            </a:pPr>
            <a:r>
              <a:rPr lang="en-US" altLang="en-US" sz="2400" smtClean="0"/>
              <a:t>3 = 40 to 49</a:t>
            </a:r>
          </a:p>
          <a:p>
            <a:pPr lvl="1" eaLnBrk="1" hangingPunct="1">
              <a:lnSpc>
                <a:spcPct val="80000"/>
              </a:lnSpc>
            </a:pPr>
            <a:r>
              <a:rPr lang="en-US" altLang="en-US" sz="2400" smtClean="0"/>
              <a:t>4 = 50 to 59</a:t>
            </a:r>
          </a:p>
          <a:p>
            <a:pPr lvl="1" eaLnBrk="1" hangingPunct="1">
              <a:lnSpc>
                <a:spcPct val="80000"/>
              </a:lnSpc>
            </a:pPr>
            <a:r>
              <a:rPr lang="en-US" altLang="en-US" sz="2400" smtClean="0"/>
              <a:t>5 = 60 to 69</a:t>
            </a:r>
          </a:p>
          <a:p>
            <a:pPr lvl="1" eaLnBrk="1" hangingPunct="1">
              <a:lnSpc>
                <a:spcPct val="80000"/>
              </a:lnSpc>
            </a:pPr>
            <a:r>
              <a:rPr lang="en-US" altLang="en-US" sz="2400" smtClean="0"/>
              <a:t>6 = 70 and over</a:t>
            </a:r>
            <a:endParaRPr lang="en-US" altLang="en-US" smtClean="0"/>
          </a:p>
          <a:p>
            <a:pPr eaLnBrk="1" hangingPunct="1">
              <a:lnSpc>
                <a:spcPct val="80000"/>
              </a:lnSpc>
            </a:pPr>
            <a:r>
              <a:rPr lang="en-US" altLang="en-US" sz="2800" smtClean="0"/>
              <a:t>Add the value labels </a:t>
            </a:r>
          </a:p>
        </p:txBody>
      </p:sp>
      <p:sp>
        <p:nvSpPr>
          <p:cNvPr id="2" name="Slide Number Placeholder 1"/>
          <p:cNvSpPr>
            <a:spLocks noGrp="1"/>
          </p:cNvSpPr>
          <p:nvPr>
            <p:ph type="sldNum" sz="quarter" idx="12"/>
          </p:nvPr>
        </p:nvSpPr>
        <p:spPr/>
        <p:txBody>
          <a:bodyPr/>
          <a:lstStyle/>
          <a:p>
            <a:fld id="{6C647285-A8DC-426C-B030-C03879B3021C}" type="slidenum">
              <a:rPr lang="en-US" smtClean="0"/>
              <a:t>55</a:t>
            </a:fld>
            <a:endParaRPr lang="en-US"/>
          </a:p>
        </p:txBody>
      </p:sp>
    </p:spTree>
    <p:extLst>
      <p:ext uri="{BB962C8B-B14F-4D97-AF65-F5344CB8AC3E}">
        <p14:creationId xmlns:p14="http://schemas.microsoft.com/office/powerpoint/2010/main" val="8144796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pPr eaLnBrk="1" hangingPunct="1"/>
            <a:r>
              <a:rPr lang="en-US" altLang="en-US" sz="4000" smtClean="0"/>
              <a:t>Using Select Cases to Select Specific Cases for Analysis</a:t>
            </a:r>
          </a:p>
        </p:txBody>
      </p:sp>
      <p:sp>
        <p:nvSpPr>
          <p:cNvPr id="58371" name="Rectangle 3"/>
          <p:cNvSpPr>
            <a:spLocks noGrp="1" noChangeArrowheads="1"/>
          </p:cNvSpPr>
          <p:nvPr>
            <p:ph type="body" idx="1"/>
          </p:nvPr>
        </p:nvSpPr>
        <p:spPr/>
        <p:txBody>
          <a:bodyPr/>
          <a:lstStyle/>
          <a:p>
            <a:pPr eaLnBrk="1" hangingPunct="1"/>
            <a:r>
              <a:rPr lang="en-US" altLang="en-US" sz="2800" smtClean="0"/>
              <a:t>Let’s select only the males for further analysis.</a:t>
            </a:r>
          </a:p>
          <a:p>
            <a:pPr eaLnBrk="1" hangingPunct="1"/>
            <a:r>
              <a:rPr lang="en-US" altLang="en-US" sz="2800" smtClean="0"/>
              <a:t>Click on “Data” and then on “Select Cases”.</a:t>
            </a:r>
          </a:p>
          <a:p>
            <a:pPr eaLnBrk="1" hangingPunct="1"/>
            <a:r>
              <a:rPr lang="en-US" altLang="en-US" sz="2800" smtClean="0"/>
              <a:t>Select “If condition is satisfied” and then on the “If” button below it.</a:t>
            </a:r>
          </a:p>
          <a:p>
            <a:pPr eaLnBrk="1" hangingPunct="1"/>
            <a:r>
              <a:rPr lang="en-US" altLang="en-US" sz="2800" smtClean="0"/>
              <a:t>Select the variable sex (D1) and move it into the box on the right.</a:t>
            </a:r>
          </a:p>
          <a:p>
            <a:pPr eaLnBrk="1" hangingPunct="1"/>
            <a:r>
              <a:rPr lang="en-US" altLang="en-US" sz="2800" smtClean="0"/>
              <a:t>In this box, enter the expression “d1 = 1”.</a:t>
            </a:r>
          </a:p>
          <a:p>
            <a:pPr eaLnBrk="1" hangingPunct="1"/>
            <a:r>
              <a:rPr lang="en-US" altLang="en-US" sz="2800" smtClean="0"/>
              <a:t>Click on “Continue” and on OK.</a:t>
            </a:r>
          </a:p>
          <a:p>
            <a:pPr eaLnBrk="1" hangingPunct="1"/>
            <a:endParaRPr lang="en-US" altLang="en-US" sz="2800" smtClean="0"/>
          </a:p>
        </p:txBody>
      </p:sp>
      <p:sp>
        <p:nvSpPr>
          <p:cNvPr id="2" name="Slide Number Placeholder 1"/>
          <p:cNvSpPr>
            <a:spLocks noGrp="1"/>
          </p:cNvSpPr>
          <p:nvPr>
            <p:ph type="sldNum" sz="quarter" idx="12"/>
          </p:nvPr>
        </p:nvSpPr>
        <p:spPr/>
        <p:txBody>
          <a:bodyPr/>
          <a:lstStyle/>
          <a:p>
            <a:fld id="{6C647285-A8DC-426C-B030-C03879B3021C}" type="slidenum">
              <a:rPr lang="en-US" smtClean="0"/>
              <a:t>56</a:t>
            </a:fld>
            <a:endParaRPr lang="en-US"/>
          </a:p>
        </p:txBody>
      </p:sp>
    </p:spTree>
    <p:extLst>
      <p:ext uri="{BB962C8B-B14F-4D97-AF65-F5344CB8AC3E}">
        <p14:creationId xmlns:p14="http://schemas.microsoft.com/office/powerpoint/2010/main" val="25229978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t>Selecting Cases</a:t>
            </a:r>
          </a:p>
        </p:txBody>
      </p:sp>
      <p:pic>
        <p:nvPicPr>
          <p:cNvPr id="59395" name="Content Placeholder 4" descr="This is the Select Cases box whesre you indicate that you want to select cases if a condition is satisfied." title="Selecting Cases"/>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71725" y="1600200"/>
            <a:ext cx="4400550" cy="4525963"/>
          </a:xfrm>
        </p:spPr>
      </p:pic>
      <p:sp>
        <p:nvSpPr>
          <p:cNvPr id="2" name="Slide Number Placeholder 1"/>
          <p:cNvSpPr>
            <a:spLocks noGrp="1"/>
          </p:cNvSpPr>
          <p:nvPr>
            <p:ph type="sldNum" sz="quarter" idx="12"/>
          </p:nvPr>
        </p:nvSpPr>
        <p:spPr/>
        <p:txBody>
          <a:bodyPr/>
          <a:lstStyle/>
          <a:p>
            <a:fld id="{6C647285-A8DC-426C-B030-C03879B3021C}" type="slidenum">
              <a:rPr lang="en-US" smtClean="0"/>
              <a:t>57</a:t>
            </a:fld>
            <a:endParaRPr lang="en-US"/>
          </a:p>
        </p:txBody>
      </p:sp>
    </p:spTree>
    <p:extLst>
      <p:ext uri="{BB962C8B-B14F-4D97-AF65-F5344CB8AC3E}">
        <p14:creationId xmlns:p14="http://schemas.microsoft.com/office/powerpoint/2010/main" val="27391452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fontScale="90000"/>
          </a:bodyPr>
          <a:lstStyle/>
          <a:p>
            <a:r>
              <a:rPr lang="en-US" altLang="en-US" dirty="0" smtClean="0"/>
              <a:t>Selecting Cases If Condition is Satisfied</a:t>
            </a:r>
          </a:p>
        </p:txBody>
      </p:sp>
      <p:pic>
        <p:nvPicPr>
          <p:cNvPr id="60419" name="Content Placeholder 4" descr="This is the Select Cases: If box where you indicate the condition that must be satisfied for cases to be selected." title="Selecting Cases if Condition is Satisfied"/>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49375" y="1600200"/>
            <a:ext cx="6445250" cy="4525963"/>
          </a:xfrm>
        </p:spPr>
      </p:pic>
      <p:sp>
        <p:nvSpPr>
          <p:cNvPr id="2" name="Slide Number Placeholder 1"/>
          <p:cNvSpPr>
            <a:spLocks noGrp="1"/>
          </p:cNvSpPr>
          <p:nvPr>
            <p:ph type="sldNum" sz="quarter" idx="12"/>
          </p:nvPr>
        </p:nvSpPr>
        <p:spPr/>
        <p:txBody>
          <a:bodyPr/>
          <a:lstStyle/>
          <a:p>
            <a:fld id="{6C647285-A8DC-426C-B030-C03879B3021C}" type="slidenum">
              <a:rPr lang="en-US" smtClean="0"/>
              <a:t>58</a:t>
            </a:fld>
            <a:endParaRPr lang="en-US"/>
          </a:p>
        </p:txBody>
      </p:sp>
    </p:spTree>
    <p:extLst>
      <p:ext uri="{BB962C8B-B14F-4D97-AF65-F5344CB8AC3E}">
        <p14:creationId xmlns:p14="http://schemas.microsoft.com/office/powerpoint/2010/main" val="34574420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mtClean="0"/>
              <a:t>Using Select Cases Continued</a:t>
            </a:r>
          </a:p>
        </p:txBody>
      </p:sp>
      <p:sp>
        <p:nvSpPr>
          <p:cNvPr id="61443" name="Rectangle 3"/>
          <p:cNvSpPr>
            <a:spLocks noGrp="1" noChangeArrowheads="1"/>
          </p:cNvSpPr>
          <p:nvPr>
            <p:ph type="body" idx="1"/>
          </p:nvPr>
        </p:nvSpPr>
        <p:spPr/>
        <p:txBody>
          <a:bodyPr/>
          <a:lstStyle/>
          <a:p>
            <a:pPr eaLnBrk="1" hangingPunct="1"/>
            <a:r>
              <a:rPr lang="en-US" altLang="en-US" smtClean="0"/>
              <a:t>Now lets select Males who are under 35 years age old.</a:t>
            </a:r>
          </a:p>
          <a:p>
            <a:pPr eaLnBrk="1" hangingPunct="1"/>
            <a:r>
              <a:rPr lang="en-US" altLang="en-US" smtClean="0"/>
              <a:t>Enter the expression “d1 = 1” as you did before.</a:t>
            </a:r>
          </a:p>
          <a:p>
            <a:pPr eaLnBrk="1" hangingPunct="1"/>
            <a:r>
              <a:rPr lang="en-US" altLang="en-US" smtClean="0"/>
              <a:t>Use &amp; for and.  Enter “d2 &lt; 35” so the expression reads “d1 = 1 &amp; d2 &lt; 35”.</a:t>
            </a:r>
          </a:p>
          <a:p>
            <a:pPr eaLnBrk="1" hangingPunct="1"/>
            <a:r>
              <a:rPr lang="en-US" altLang="en-US" smtClean="0"/>
              <a:t>Click on OK.</a:t>
            </a:r>
          </a:p>
          <a:p>
            <a:pPr eaLnBrk="1" hangingPunct="1"/>
            <a:endParaRPr lang="en-US" altLang="en-US" smtClean="0"/>
          </a:p>
        </p:txBody>
      </p:sp>
      <p:sp>
        <p:nvSpPr>
          <p:cNvPr id="2" name="Slide Number Placeholder 1"/>
          <p:cNvSpPr>
            <a:spLocks noGrp="1"/>
          </p:cNvSpPr>
          <p:nvPr>
            <p:ph type="sldNum" sz="quarter" idx="12"/>
          </p:nvPr>
        </p:nvSpPr>
        <p:spPr/>
        <p:txBody>
          <a:bodyPr/>
          <a:lstStyle/>
          <a:p>
            <a:fld id="{6C647285-A8DC-426C-B030-C03879B3021C}" type="slidenum">
              <a:rPr lang="en-US" smtClean="0"/>
              <a:t>59</a:t>
            </a:fld>
            <a:endParaRPr lang="en-US"/>
          </a:p>
        </p:txBody>
      </p:sp>
    </p:spTree>
    <p:extLst>
      <p:ext uri="{BB962C8B-B14F-4D97-AF65-F5344CB8AC3E}">
        <p14:creationId xmlns:p14="http://schemas.microsoft.com/office/powerpoint/2010/main" val="1359584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More Information about the Screen Captures</a:t>
            </a:r>
            <a:endParaRPr lang="en-US" dirty="0"/>
          </a:p>
        </p:txBody>
      </p:sp>
      <p:sp>
        <p:nvSpPr>
          <p:cNvPr id="3" name="Content Placeholder 2"/>
          <p:cNvSpPr>
            <a:spLocks noGrp="1"/>
          </p:cNvSpPr>
          <p:nvPr>
            <p:ph idx="1"/>
          </p:nvPr>
        </p:nvSpPr>
        <p:spPr/>
        <p:txBody>
          <a:bodyPr/>
          <a:lstStyle/>
          <a:p>
            <a:r>
              <a:rPr lang="en-US" dirty="0" smtClean="0"/>
              <a:t>The images in this PowerPoint are screen captures from SPSS and various web sites.</a:t>
            </a:r>
          </a:p>
          <a:p>
            <a:r>
              <a:rPr lang="en-US" dirty="0" smtClean="0"/>
              <a:t>To </a:t>
            </a:r>
            <a:r>
              <a:rPr lang="en-US" smtClean="0"/>
              <a:t>see a </a:t>
            </a:r>
            <a:r>
              <a:rPr lang="en-US" dirty="0" smtClean="0"/>
              <a:t>description of the screen capture, right click on the image and then click on Format Picture.  Click on Alt Text and a description of the image will appear.</a:t>
            </a:r>
          </a:p>
          <a:p>
            <a:r>
              <a:rPr lang="en-US" dirty="0" smtClean="0"/>
              <a:t>To close the Alt Text box click on Close.</a:t>
            </a:r>
            <a:endParaRPr lang="en-US" dirty="0"/>
          </a:p>
        </p:txBody>
      </p:sp>
      <p:sp>
        <p:nvSpPr>
          <p:cNvPr id="4" name="Slide Number Placeholder 3"/>
          <p:cNvSpPr>
            <a:spLocks noGrp="1"/>
          </p:cNvSpPr>
          <p:nvPr>
            <p:ph type="sldNum" sz="quarter" idx="12"/>
          </p:nvPr>
        </p:nvSpPr>
        <p:spPr/>
        <p:txBody>
          <a:bodyPr/>
          <a:lstStyle/>
          <a:p>
            <a:fld id="{6C647285-A8DC-426C-B030-C03879B3021C}" type="slidenum">
              <a:rPr lang="en-US" smtClean="0"/>
              <a:t>6</a:t>
            </a:fld>
            <a:endParaRPr lang="en-US"/>
          </a:p>
        </p:txBody>
      </p:sp>
    </p:spTree>
    <p:extLst>
      <p:ext uri="{BB962C8B-B14F-4D97-AF65-F5344CB8AC3E}">
        <p14:creationId xmlns:p14="http://schemas.microsoft.com/office/powerpoint/2010/main" val="26243514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fontScale="90000"/>
          </a:bodyPr>
          <a:lstStyle/>
          <a:p>
            <a:r>
              <a:rPr lang="en-US" altLang="en-US" dirty="0" smtClean="0"/>
              <a:t>Another Example of Selecting Cases</a:t>
            </a:r>
          </a:p>
        </p:txBody>
      </p:sp>
      <p:pic>
        <p:nvPicPr>
          <p:cNvPr id="62467" name="Content Placeholder 4" descr="This is another example of how to select cases where we want only those cases where d1 equals 1 and d2 is less than 35." title="Another Example of Selecting Cases"/>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16038" y="1600200"/>
            <a:ext cx="6511925" cy="4525963"/>
          </a:xfrm>
        </p:spPr>
      </p:pic>
      <p:sp>
        <p:nvSpPr>
          <p:cNvPr id="2" name="Slide Number Placeholder 1"/>
          <p:cNvSpPr>
            <a:spLocks noGrp="1"/>
          </p:cNvSpPr>
          <p:nvPr>
            <p:ph type="sldNum" sz="quarter" idx="12"/>
          </p:nvPr>
        </p:nvSpPr>
        <p:spPr/>
        <p:txBody>
          <a:bodyPr/>
          <a:lstStyle/>
          <a:p>
            <a:fld id="{6C647285-A8DC-426C-B030-C03879B3021C}" type="slidenum">
              <a:rPr lang="en-US" smtClean="0"/>
              <a:t>60</a:t>
            </a:fld>
            <a:endParaRPr lang="en-US"/>
          </a:p>
        </p:txBody>
      </p:sp>
    </p:spTree>
    <p:extLst>
      <p:ext uri="{BB962C8B-B14F-4D97-AF65-F5344CB8AC3E}">
        <p14:creationId xmlns:p14="http://schemas.microsoft.com/office/powerpoint/2010/main" val="18019858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mtClean="0"/>
              <a:t>Exercise for Select If</a:t>
            </a:r>
          </a:p>
        </p:txBody>
      </p:sp>
      <p:sp>
        <p:nvSpPr>
          <p:cNvPr id="63491" name="Rectangle 3"/>
          <p:cNvSpPr>
            <a:spLocks noGrp="1" noChangeArrowheads="1"/>
          </p:cNvSpPr>
          <p:nvPr>
            <p:ph type="body" idx="1"/>
          </p:nvPr>
        </p:nvSpPr>
        <p:spPr/>
        <p:txBody>
          <a:bodyPr/>
          <a:lstStyle/>
          <a:p>
            <a:pPr eaLnBrk="1" hangingPunct="1">
              <a:lnSpc>
                <a:spcPct val="90000"/>
              </a:lnSpc>
            </a:pPr>
            <a:r>
              <a:rPr lang="en-US" altLang="en-US" sz="2800" smtClean="0"/>
              <a:t>Select all males (1 on the variable D1) and do a frequency distribution for the variable D10 (political ideology – conservative/liberal).</a:t>
            </a:r>
          </a:p>
          <a:p>
            <a:pPr eaLnBrk="1" hangingPunct="1">
              <a:lnSpc>
                <a:spcPct val="90000"/>
              </a:lnSpc>
            </a:pPr>
            <a:r>
              <a:rPr lang="en-US" altLang="en-US" sz="2800" smtClean="0"/>
              <a:t>Now select all females (2 on the variable D1) and run a frequency distribution for D10.</a:t>
            </a:r>
          </a:p>
          <a:p>
            <a:pPr eaLnBrk="1" hangingPunct="1">
              <a:lnSpc>
                <a:spcPct val="90000"/>
              </a:lnSpc>
            </a:pPr>
            <a:r>
              <a:rPr lang="en-US" altLang="en-US" sz="2800" smtClean="0"/>
              <a:t>Are males or females more likely to be conservative?  There’s an easier way to do this (crosstabs) that we will talk about later.</a:t>
            </a:r>
          </a:p>
        </p:txBody>
      </p:sp>
      <p:sp>
        <p:nvSpPr>
          <p:cNvPr id="2" name="Slide Number Placeholder 1"/>
          <p:cNvSpPr>
            <a:spLocks noGrp="1"/>
          </p:cNvSpPr>
          <p:nvPr>
            <p:ph type="sldNum" sz="quarter" idx="12"/>
          </p:nvPr>
        </p:nvSpPr>
        <p:spPr/>
        <p:txBody>
          <a:bodyPr/>
          <a:lstStyle/>
          <a:p>
            <a:fld id="{6C647285-A8DC-426C-B030-C03879B3021C}" type="slidenum">
              <a:rPr lang="en-US" smtClean="0"/>
              <a:t>61</a:t>
            </a:fld>
            <a:endParaRPr lang="en-US"/>
          </a:p>
        </p:txBody>
      </p:sp>
    </p:spTree>
    <p:extLst>
      <p:ext uri="{BB962C8B-B14F-4D97-AF65-F5344CB8AC3E}">
        <p14:creationId xmlns:p14="http://schemas.microsoft.com/office/powerpoint/2010/main" val="27874997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pPr eaLnBrk="1" hangingPunct="1"/>
            <a:r>
              <a:rPr lang="en-US" altLang="en-US" sz="4000" smtClean="0"/>
              <a:t>Important Note on Using </a:t>
            </a:r>
            <a:br>
              <a:rPr lang="en-US" altLang="en-US" sz="4000" smtClean="0"/>
            </a:br>
            <a:r>
              <a:rPr lang="en-US" altLang="en-US" sz="4000" smtClean="0"/>
              <a:t>Select Cases</a:t>
            </a:r>
          </a:p>
        </p:txBody>
      </p:sp>
      <p:sp>
        <p:nvSpPr>
          <p:cNvPr id="64515" name="Rectangle 3"/>
          <p:cNvSpPr>
            <a:spLocks noGrp="1" noChangeArrowheads="1"/>
          </p:cNvSpPr>
          <p:nvPr>
            <p:ph type="body" idx="1"/>
          </p:nvPr>
        </p:nvSpPr>
        <p:spPr/>
        <p:txBody>
          <a:bodyPr/>
          <a:lstStyle/>
          <a:p>
            <a:pPr eaLnBrk="1" hangingPunct="1"/>
            <a:r>
              <a:rPr lang="en-US" altLang="en-US" smtClean="0"/>
              <a:t>When you are finished using “Select Cases” and want to revert to using all the cases be sure to click on Data/Select Cases and select “All cases”.  Then click on OK.</a:t>
            </a:r>
          </a:p>
          <a:p>
            <a:pPr eaLnBrk="1" hangingPunct="1"/>
            <a:r>
              <a:rPr lang="en-US" altLang="en-US" smtClean="0"/>
              <a:t>If you don’t do this, you will continue to use only those cases you last selected</a:t>
            </a:r>
          </a:p>
        </p:txBody>
      </p:sp>
      <p:sp>
        <p:nvSpPr>
          <p:cNvPr id="2" name="Slide Number Placeholder 1"/>
          <p:cNvSpPr>
            <a:spLocks noGrp="1"/>
          </p:cNvSpPr>
          <p:nvPr>
            <p:ph type="sldNum" sz="quarter" idx="12"/>
          </p:nvPr>
        </p:nvSpPr>
        <p:spPr/>
        <p:txBody>
          <a:bodyPr/>
          <a:lstStyle/>
          <a:p>
            <a:fld id="{6C647285-A8DC-426C-B030-C03879B3021C}" type="slidenum">
              <a:rPr lang="en-US" smtClean="0"/>
              <a:t>62</a:t>
            </a:fld>
            <a:endParaRPr lang="en-US"/>
          </a:p>
        </p:txBody>
      </p:sp>
    </p:spTree>
    <p:extLst>
      <p:ext uri="{BB962C8B-B14F-4D97-AF65-F5344CB8AC3E}">
        <p14:creationId xmlns:p14="http://schemas.microsoft.com/office/powerpoint/2010/main" val="15045327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dirty="0" smtClean="0"/>
              <a:t>Selecting All Cases</a:t>
            </a:r>
          </a:p>
        </p:txBody>
      </p:sp>
      <p:pic>
        <p:nvPicPr>
          <p:cNvPr id="65539" name="Content Placeholder 4" descr="This is the Select Cases box with all cases selected.  After you have selected certain cases for analysis and you want to go back to using all the cases you need to select all cases in the Select Cases box and click on OK." title="Selecting All Cases"/>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57438" y="1600200"/>
            <a:ext cx="4429125" cy="4525963"/>
          </a:xfrm>
        </p:spPr>
      </p:pic>
      <p:sp>
        <p:nvSpPr>
          <p:cNvPr id="2" name="Slide Number Placeholder 1"/>
          <p:cNvSpPr>
            <a:spLocks noGrp="1"/>
          </p:cNvSpPr>
          <p:nvPr>
            <p:ph type="sldNum" sz="quarter" idx="12"/>
          </p:nvPr>
        </p:nvSpPr>
        <p:spPr/>
        <p:txBody>
          <a:bodyPr/>
          <a:lstStyle/>
          <a:p>
            <a:fld id="{6C647285-A8DC-426C-B030-C03879B3021C}" type="slidenum">
              <a:rPr lang="en-US" smtClean="0"/>
              <a:t>63</a:t>
            </a:fld>
            <a:endParaRPr lang="en-US"/>
          </a:p>
        </p:txBody>
      </p:sp>
    </p:spTree>
    <p:extLst>
      <p:ext uri="{BB962C8B-B14F-4D97-AF65-F5344CB8AC3E}">
        <p14:creationId xmlns:p14="http://schemas.microsoft.com/office/powerpoint/2010/main" val="32920174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Weighting Cases</a:t>
            </a:r>
          </a:p>
        </p:txBody>
      </p:sp>
      <p:sp>
        <p:nvSpPr>
          <p:cNvPr id="66563" name="Content Placeholder 2"/>
          <p:cNvSpPr>
            <a:spLocks noGrp="1"/>
          </p:cNvSpPr>
          <p:nvPr>
            <p:ph idx="1"/>
          </p:nvPr>
        </p:nvSpPr>
        <p:spPr/>
        <p:txBody>
          <a:bodyPr/>
          <a:lstStyle/>
          <a:p>
            <a:r>
              <a:rPr lang="en-US" altLang="en-US" sz="2800" smtClean="0"/>
              <a:t>Click on “Data” on the menu bar.</a:t>
            </a:r>
          </a:p>
          <a:p>
            <a:r>
              <a:rPr lang="en-US" altLang="en-US" sz="2800" smtClean="0"/>
              <a:t>Click on “Weight Cases”.</a:t>
            </a:r>
          </a:p>
          <a:p>
            <a:r>
              <a:rPr lang="en-US" altLang="en-US" sz="2800" smtClean="0"/>
              <a:t>Select “Weight cases by”.</a:t>
            </a:r>
          </a:p>
          <a:p>
            <a:r>
              <a:rPr lang="en-US" altLang="en-US" sz="2800" smtClean="0"/>
              <a:t>In the list of variables on the left, select the weight variable (WTFCTR).</a:t>
            </a:r>
          </a:p>
          <a:p>
            <a:r>
              <a:rPr lang="en-US" altLang="en-US" sz="2800" smtClean="0"/>
              <a:t>Click on the arrow that points right to move this variable into the “Weight cases by” box.</a:t>
            </a:r>
          </a:p>
          <a:p>
            <a:r>
              <a:rPr lang="en-US" altLang="en-US" sz="2800" smtClean="0"/>
              <a:t>Click on OK.</a:t>
            </a:r>
          </a:p>
        </p:txBody>
      </p:sp>
      <p:sp>
        <p:nvSpPr>
          <p:cNvPr id="2" name="Slide Number Placeholder 1"/>
          <p:cNvSpPr>
            <a:spLocks noGrp="1"/>
          </p:cNvSpPr>
          <p:nvPr>
            <p:ph type="sldNum" sz="quarter" idx="12"/>
          </p:nvPr>
        </p:nvSpPr>
        <p:spPr/>
        <p:txBody>
          <a:bodyPr/>
          <a:lstStyle/>
          <a:p>
            <a:fld id="{6C647285-A8DC-426C-B030-C03879B3021C}" type="slidenum">
              <a:rPr lang="en-US" smtClean="0"/>
              <a:t>64</a:t>
            </a:fld>
            <a:endParaRPr lang="en-US"/>
          </a:p>
        </p:txBody>
      </p:sp>
    </p:spTree>
    <p:extLst>
      <p:ext uri="{BB962C8B-B14F-4D97-AF65-F5344CB8AC3E}">
        <p14:creationId xmlns:p14="http://schemas.microsoft.com/office/powerpoint/2010/main" val="17626638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dirty="0" smtClean="0"/>
              <a:t>Weighting Cases Box</a:t>
            </a:r>
          </a:p>
        </p:txBody>
      </p:sp>
      <p:pic>
        <p:nvPicPr>
          <p:cNvPr id="67587" name="Content Placeholder 4" descr="The is the Weight Cases box in which we have indicated that we want to weight all cases by the variable wtfctr." title="Weighting Cases Box"/>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46313" y="2362200"/>
            <a:ext cx="4651375" cy="3001963"/>
          </a:xfrm>
        </p:spPr>
      </p:pic>
      <p:sp>
        <p:nvSpPr>
          <p:cNvPr id="2" name="Slide Number Placeholder 1"/>
          <p:cNvSpPr>
            <a:spLocks noGrp="1"/>
          </p:cNvSpPr>
          <p:nvPr>
            <p:ph type="sldNum" sz="quarter" idx="12"/>
          </p:nvPr>
        </p:nvSpPr>
        <p:spPr/>
        <p:txBody>
          <a:bodyPr/>
          <a:lstStyle/>
          <a:p>
            <a:fld id="{6C647285-A8DC-426C-B030-C03879B3021C}" type="slidenum">
              <a:rPr lang="en-US" smtClean="0"/>
              <a:t>65</a:t>
            </a:fld>
            <a:endParaRPr lang="en-US"/>
          </a:p>
        </p:txBody>
      </p:sp>
    </p:spTree>
    <p:extLst>
      <p:ext uri="{BB962C8B-B14F-4D97-AF65-F5344CB8AC3E}">
        <p14:creationId xmlns:p14="http://schemas.microsoft.com/office/powerpoint/2010/main" val="4283972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smtClean="0"/>
              <a:t>Univariate Analysis</a:t>
            </a:r>
          </a:p>
        </p:txBody>
      </p:sp>
      <p:sp>
        <p:nvSpPr>
          <p:cNvPr id="48131" name="Rectangle 3"/>
          <p:cNvSpPr>
            <a:spLocks noGrp="1" noChangeArrowheads="1"/>
          </p:cNvSpPr>
          <p:nvPr>
            <p:ph type="body" idx="1"/>
          </p:nvPr>
        </p:nvSpPr>
        <p:spPr/>
        <p:txBody>
          <a:bodyPr/>
          <a:lstStyle/>
          <a:p>
            <a:pPr eaLnBrk="1" hangingPunct="1">
              <a:defRPr/>
            </a:pPr>
            <a:r>
              <a:rPr lang="en-US" dirty="0" smtClean="0"/>
              <a:t>Now that we know how to open existing files and transform variables, we’re ready to begin analyzing data.</a:t>
            </a:r>
          </a:p>
          <a:p>
            <a:pPr eaLnBrk="1" hangingPunct="1">
              <a:defRPr/>
            </a:pPr>
            <a:r>
              <a:rPr lang="en-US" dirty="0" err="1" smtClean="0"/>
              <a:t>Univariate</a:t>
            </a:r>
            <a:r>
              <a:rPr lang="en-US" dirty="0" smtClean="0"/>
              <a:t> analysis refers to analyzing variables one-at-a-time.</a:t>
            </a:r>
          </a:p>
          <a:p>
            <a:pPr marL="0" indent="0" eaLnBrk="1" hangingPunct="1">
              <a:buFontTx/>
              <a:buNone/>
              <a:defRPr/>
            </a:pPr>
            <a:endParaRPr lang="en-US" dirty="0" smtClean="0"/>
          </a:p>
          <a:p>
            <a:pPr eaLnBrk="1" hangingPunct="1">
              <a:buFontTx/>
              <a:buNone/>
              <a:defRPr/>
            </a:pPr>
            <a:endParaRPr lang="en-US" dirty="0" smtClean="0"/>
          </a:p>
        </p:txBody>
      </p:sp>
      <p:sp>
        <p:nvSpPr>
          <p:cNvPr id="2" name="Slide Number Placeholder 1"/>
          <p:cNvSpPr>
            <a:spLocks noGrp="1"/>
          </p:cNvSpPr>
          <p:nvPr>
            <p:ph type="sldNum" sz="quarter" idx="12"/>
          </p:nvPr>
        </p:nvSpPr>
        <p:spPr/>
        <p:txBody>
          <a:bodyPr/>
          <a:lstStyle/>
          <a:p>
            <a:fld id="{6C647285-A8DC-426C-B030-C03879B3021C}" type="slidenum">
              <a:rPr lang="en-US" smtClean="0"/>
              <a:t>66</a:t>
            </a:fld>
            <a:endParaRPr lang="en-US"/>
          </a:p>
        </p:txBody>
      </p:sp>
    </p:spTree>
    <p:extLst>
      <p:ext uri="{BB962C8B-B14F-4D97-AF65-F5344CB8AC3E}">
        <p14:creationId xmlns:p14="http://schemas.microsoft.com/office/powerpoint/2010/main" val="6733475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914400"/>
            <a:ext cx="8229600" cy="1143000"/>
          </a:xfrm>
        </p:spPr>
        <p:txBody>
          <a:bodyPr>
            <a:normAutofit fontScale="90000"/>
          </a:bodyPr>
          <a:lstStyle/>
          <a:p>
            <a:pPr eaLnBrk="1" hangingPunct="1"/>
            <a:r>
              <a:rPr lang="en-US" altLang="en-US" sz="4000" smtClean="0"/>
              <a:t>Types of Univariate </a:t>
            </a:r>
            <a:br>
              <a:rPr lang="en-US" altLang="en-US" sz="4000" smtClean="0"/>
            </a:br>
            <a:r>
              <a:rPr lang="en-US" altLang="en-US" sz="4000" smtClean="0"/>
              <a:t>Analysis Procedures </a:t>
            </a:r>
            <a:br>
              <a:rPr lang="en-US" altLang="en-US" sz="4000" smtClean="0"/>
            </a:br>
            <a:r>
              <a:rPr lang="en-US" altLang="en-US" sz="4000" smtClean="0"/>
              <a:t>(see ch. 4 in text)</a:t>
            </a:r>
            <a:br>
              <a:rPr lang="en-US" altLang="en-US" sz="4000" smtClean="0"/>
            </a:br>
            <a:endParaRPr lang="en-US" altLang="en-US" sz="4000" smtClean="0"/>
          </a:p>
        </p:txBody>
      </p:sp>
      <p:sp>
        <p:nvSpPr>
          <p:cNvPr id="69635" name="Rectangle 3"/>
          <p:cNvSpPr>
            <a:spLocks noGrp="1" noChangeArrowheads="1"/>
          </p:cNvSpPr>
          <p:nvPr>
            <p:ph type="body" idx="1"/>
          </p:nvPr>
        </p:nvSpPr>
        <p:spPr>
          <a:xfrm>
            <a:off x="457200" y="2332038"/>
            <a:ext cx="8229600" cy="4525962"/>
          </a:xfrm>
        </p:spPr>
        <p:txBody>
          <a:bodyPr/>
          <a:lstStyle/>
          <a:p>
            <a:pPr eaLnBrk="1" hangingPunct="1"/>
            <a:r>
              <a:rPr lang="en-US" altLang="en-US" smtClean="0"/>
              <a:t>Frequencies</a:t>
            </a:r>
          </a:p>
          <a:p>
            <a:pPr eaLnBrk="1" hangingPunct="1"/>
            <a:r>
              <a:rPr lang="en-US" altLang="en-US" smtClean="0"/>
              <a:t>Descriptives</a:t>
            </a:r>
          </a:p>
          <a:p>
            <a:pPr eaLnBrk="1" hangingPunct="1"/>
            <a:r>
              <a:rPr lang="en-US" altLang="en-US" smtClean="0"/>
              <a:t>Explore</a:t>
            </a:r>
          </a:p>
          <a:p>
            <a:pPr eaLnBrk="1" hangingPunct="1">
              <a:buFontTx/>
              <a:buNone/>
            </a:pPr>
            <a:endParaRPr lang="en-US" altLang="en-US" smtClean="0"/>
          </a:p>
        </p:txBody>
      </p:sp>
      <p:sp>
        <p:nvSpPr>
          <p:cNvPr id="2" name="Slide Number Placeholder 1"/>
          <p:cNvSpPr>
            <a:spLocks noGrp="1"/>
          </p:cNvSpPr>
          <p:nvPr>
            <p:ph type="sldNum" sz="quarter" idx="12"/>
          </p:nvPr>
        </p:nvSpPr>
        <p:spPr/>
        <p:txBody>
          <a:bodyPr/>
          <a:lstStyle/>
          <a:p>
            <a:fld id="{6C647285-A8DC-426C-B030-C03879B3021C}" type="slidenum">
              <a:rPr lang="en-US" smtClean="0"/>
              <a:t>67</a:t>
            </a:fld>
            <a:endParaRPr lang="en-US"/>
          </a:p>
        </p:txBody>
      </p:sp>
    </p:spTree>
    <p:extLst>
      <p:ext uri="{BB962C8B-B14F-4D97-AF65-F5344CB8AC3E}">
        <p14:creationId xmlns:p14="http://schemas.microsoft.com/office/powerpoint/2010/main" val="36932178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pPr eaLnBrk="1" hangingPunct="1"/>
            <a:r>
              <a:rPr lang="en-US" altLang="en-US" sz="4000" smtClean="0"/>
              <a:t/>
            </a:r>
            <a:br>
              <a:rPr lang="en-US" altLang="en-US" sz="4000" smtClean="0"/>
            </a:br>
            <a:r>
              <a:rPr lang="en-US" altLang="en-US" sz="4000" smtClean="0"/>
              <a:t/>
            </a:r>
            <a:br>
              <a:rPr lang="en-US" altLang="en-US" sz="4000" smtClean="0"/>
            </a:br>
            <a:r>
              <a:rPr lang="en-US" altLang="en-US" smtClean="0"/>
              <a:t>Frequencies</a:t>
            </a:r>
            <a:r>
              <a:rPr lang="en-US" altLang="en-US" sz="4000" smtClean="0"/>
              <a:t/>
            </a:r>
            <a:br>
              <a:rPr lang="en-US" altLang="en-US" sz="4000" smtClean="0"/>
            </a:br>
            <a:r>
              <a:rPr lang="en-US" altLang="en-US" sz="4000" smtClean="0"/>
              <a:t/>
            </a:r>
            <a:br>
              <a:rPr lang="en-US" altLang="en-US" sz="4000" smtClean="0"/>
            </a:br>
            <a:endParaRPr lang="en-US" altLang="en-US" sz="4000" smtClean="0"/>
          </a:p>
        </p:txBody>
      </p:sp>
      <p:sp>
        <p:nvSpPr>
          <p:cNvPr id="70659" name="Rectangle 3"/>
          <p:cNvSpPr>
            <a:spLocks noGrp="1" noChangeArrowheads="1"/>
          </p:cNvSpPr>
          <p:nvPr>
            <p:ph type="body" idx="1"/>
          </p:nvPr>
        </p:nvSpPr>
        <p:spPr/>
        <p:txBody>
          <a:bodyPr/>
          <a:lstStyle/>
          <a:p>
            <a:pPr eaLnBrk="1" hangingPunct="1"/>
            <a:r>
              <a:rPr lang="en-US" altLang="en-US" smtClean="0"/>
              <a:t>Go to Analyze/Descriptive Statistics/Frequencies.</a:t>
            </a:r>
          </a:p>
          <a:p>
            <a:pPr eaLnBrk="1" hangingPunct="1"/>
            <a:r>
              <a:rPr lang="en-US" altLang="en-US" smtClean="0"/>
              <a:t>Select D2, D2R1, Q9C and Q9G and move them into the large box on the right by clicking on the arrow that points to the right.   </a:t>
            </a:r>
          </a:p>
          <a:p>
            <a:pPr eaLnBrk="1" hangingPunct="1"/>
            <a:r>
              <a:rPr lang="en-US" altLang="en-US" smtClean="0"/>
              <a:t>Click on OK.</a:t>
            </a:r>
          </a:p>
        </p:txBody>
      </p:sp>
      <p:sp>
        <p:nvSpPr>
          <p:cNvPr id="2" name="Slide Number Placeholder 1"/>
          <p:cNvSpPr>
            <a:spLocks noGrp="1"/>
          </p:cNvSpPr>
          <p:nvPr>
            <p:ph type="sldNum" sz="quarter" idx="12"/>
          </p:nvPr>
        </p:nvSpPr>
        <p:spPr/>
        <p:txBody>
          <a:bodyPr/>
          <a:lstStyle/>
          <a:p>
            <a:fld id="{6C647285-A8DC-426C-B030-C03879B3021C}" type="slidenum">
              <a:rPr lang="en-US" smtClean="0"/>
              <a:t>68</a:t>
            </a:fld>
            <a:endParaRPr lang="en-US"/>
          </a:p>
        </p:txBody>
      </p:sp>
    </p:spTree>
    <p:extLst>
      <p:ext uri="{BB962C8B-B14F-4D97-AF65-F5344CB8AC3E}">
        <p14:creationId xmlns:p14="http://schemas.microsoft.com/office/powerpoint/2010/main" val="41087574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dirty="0" smtClean="0"/>
              <a:t>Frequencies Box</a:t>
            </a:r>
          </a:p>
        </p:txBody>
      </p:sp>
      <p:pic>
        <p:nvPicPr>
          <p:cNvPr id="71683" name="Content Placeholder 4" descr="This is the Frequencies box where we select the variables for which we want a frequency distribution." title="Frequencies Box"/>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2163" y="2286000"/>
            <a:ext cx="5019675" cy="3154363"/>
          </a:xfrm>
        </p:spPr>
      </p:pic>
      <p:sp>
        <p:nvSpPr>
          <p:cNvPr id="2" name="Slide Number Placeholder 1"/>
          <p:cNvSpPr>
            <a:spLocks noGrp="1"/>
          </p:cNvSpPr>
          <p:nvPr>
            <p:ph type="sldNum" sz="quarter" idx="12"/>
          </p:nvPr>
        </p:nvSpPr>
        <p:spPr/>
        <p:txBody>
          <a:bodyPr/>
          <a:lstStyle/>
          <a:p>
            <a:fld id="{6C647285-A8DC-426C-B030-C03879B3021C}" type="slidenum">
              <a:rPr lang="en-US" smtClean="0"/>
              <a:t>69</a:t>
            </a:fld>
            <a:endParaRPr lang="en-US"/>
          </a:p>
        </p:txBody>
      </p:sp>
    </p:spTree>
    <p:extLst>
      <p:ext uri="{BB962C8B-B14F-4D97-AF65-F5344CB8AC3E}">
        <p14:creationId xmlns:p14="http://schemas.microsoft.com/office/powerpoint/2010/main" val="625756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Overview of SPSS</a:t>
            </a:r>
          </a:p>
        </p:txBody>
      </p:sp>
      <p:sp>
        <p:nvSpPr>
          <p:cNvPr id="7171" name="Rectangle 3"/>
          <p:cNvSpPr>
            <a:spLocks noGrp="1" noChangeArrowheads="1"/>
          </p:cNvSpPr>
          <p:nvPr>
            <p:ph type="body" idx="1"/>
          </p:nvPr>
        </p:nvSpPr>
        <p:spPr/>
        <p:txBody>
          <a:bodyPr/>
          <a:lstStyle/>
          <a:p>
            <a:pPr eaLnBrk="1" hangingPunct="1"/>
            <a:r>
              <a:rPr lang="en-US" altLang="en-US" smtClean="0"/>
              <a:t>SPSS is a statistical package for beginning, intermediate, and advanced data analysis.</a:t>
            </a:r>
          </a:p>
          <a:p>
            <a:pPr eaLnBrk="1" hangingPunct="1"/>
            <a:r>
              <a:rPr lang="en-US" altLang="en-US" smtClean="0"/>
              <a:t>Other statistical packages include SAS and Stata.</a:t>
            </a:r>
          </a:p>
          <a:p>
            <a:pPr eaLnBrk="1" hangingPunct="1"/>
            <a:r>
              <a:rPr lang="en-US" altLang="en-US" smtClean="0"/>
              <a:t>Online statistical packages that don’t require site licenses include SDA and R.</a:t>
            </a:r>
          </a:p>
        </p:txBody>
      </p:sp>
      <p:sp>
        <p:nvSpPr>
          <p:cNvPr id="2" name="Slide Number Placeholder 1"/>
          <p:cNvSpPr>
            <a:spLocks noGrp="1"/>
          </p:cNvSpPr>
          <p:nvPr>
            <p:ph type="sldNum" sz="quarter" idx="12"/>
          </p:nvPr>
        </p:nvSpPr>
        <p:spPr/>
        <p:txBody>
          <a:bodyPr/>
          <a:lstStyle/>
          <a:p>
            <a:fld id="{6C647285-A8DC-426C-B030-C03879B3021C}" type="slidenum">
              <a:rPr lang="en-US" smtClean="0"/>
              <a:t>7</a:t>
            </a:fld>
            <a:endParaRPr lang="en-US"/>
          </a:p>
        </p:txBody>
      </p:sp>
    </p:spTree>
    <p:extLst>
      <p:ext uri="{BB962C8B-B14F-4D97-AF65-F5344CB8AC3E}">
        <p14:creationId xmlns:p14="http://schemas.microsoft.com/office/powerpoint/2010/main" val="5884357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smtClean="0"/>
              <a:t>Bar Charts</a:t>
            </a:r>
          </a:p>
        </p:txBody>
      </p:sp>
      <p:sp>
        <p:nvSpPr>
          <p:cNvPr id="72707" name="Rectangle 3"/>
          <p:cNvSpPr>
            <a:spLocks noGrp="1" noChangeArrowheads="1"/>
          </p:cNvSpPr>
          <p:nvPr>
            <p:ph type="body" idx="1"/>
          </p:nvPr>
        </p:nvSpPr>
        <p:spPr/>
        <p:txBody>
          <a:bodyPr/>
          <a:lstStyle/>
          <a:p>
            <a:pPr eaLnBrk="1" hangingPunct="1"/>
            <a:r>
              <a:rPr lang="en-US" altLang="en-US" smtClean="0"/>
              <a:t>Bar charts – click on Analyze/Descriptive Statistics/Frequencies.</a:t>
            </a:r>
          </a:p>
          <a:p>
            <a:pPr eaLnBrk="1" hangingPunct="1"/>
            <a:r>
              <a:rPr lang="en-US" altLang="en-US" smtClean="0"/>
              <a:t>Click on “Charts”.</a:t>
            </a:r>
          </a:p>
          <a:p>
            <a:pPr eaLnBrk="1" hangingPunct="1"/>
            <a:r>
              <a:rPr lang="en-US" altLang="en-US" smtClean="0"/>
              <a:t>Select “Bar Charts” and click on “Continue” and then on OK.</a:t>
            </a:r>
          </a:p>
        </p:txBody>
      </p:sp>
      <p:sp>
        <p:nvSpPr>
          <p:cNvPr id="2" name="Slide Number Placeholder 1"/>
          <p:cNvSpPr>
            <a:spLocks noGrp="1"/>
          </p:cNvSpPr>
          <p:nvPr>
            <p:ph type="sldNum" sz="quarter" idx="12"/>
          </p:nvPr>
        </p:nvSpPr>
        <p:spPr/>
        <p:txBody>
          <a:bodyPr/>
          <a:lstStyle/>
          <a:p>
            <a:fld id="{6C647285-A8DC-426C-B030-C03879B3021C}" type="slidenum">
              <a:rPr lang="en-US" smtClean="0"/>
              <a:t>70</a:t>
            </a:fld>
            <a:endParaRPr lang="en-US"/>
          </a:p>
        </p:txBody>
      </p:sp>
    </p:spTree>
    <p:extLst>
      <p:ext uri="{BB962C8B-B14F-4D97-AF65-F5344CB8AC3E}">
        <p14:creationId xmlns:p14="http://schemas.microsoft.com/office/powerpoint/2010/main" val="4873335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normAutofit fontScale="90000"/>
          </a:bodyPr>
          <a:lstStyle/>
          <a:p>
            <a:r>
              <a:rPr lang="en-US" altLang="en-US" dirty="0" smtClean="0"/>
              <a:t>Frequencies Chart Box – </a:t>
            </a:r>
            <a:br>
              <a:rPr lang="en-US" altLang="en-US" dirty="0" smtClean="0"/>
            </a:br>
            <a:r>
              <a:rPr lang="en-US" altLang="en-US" dirty="0" smtClean="0"/>
              <a:t>Select Bar Charts</a:t>
            </a:r>
          </a:p>
        </p:txBody>
      </p:sp>
      <p:pic>
        <p:nvPicPr>
          <p:cNvPr id="73731" name="Content Placeholder 4" descr="This is the frequencies chart box where we select the type of chart we want.  In this case we are selecting a bar chart." title="Frequencies Charts Box"/>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2133600"/>
            <a:ext cx="3962400" cy="3135313"/>
          </a:xfrm>
        </p:spPr>
      </p:pic>
      <p:sp>
        <p:nvSpPr>
          <p:cNvPr id="3" name="Slide Number Placeholder 2"/>
          <p:cNvSpPr>
            <a:spLocks noGrp="1"/>
          </p:cNvSpPr>
          <p:nvPr>
            <p:ph type="sldNum" sz="quarter" idx="12"/>
          </p:nvPr>
        </p:nvSpPr>
        <p:spPr/>
        <p:txBody>
          <a:bodyPr/>
          <a:lstStyle/>
          <a:p>
            <a:fld id="{6C647285-A8DC-426C-B030-C03879B3021C}" type="slidenum">
              <a:rPr lang="en-US" smtClean="0"/>
              <a:t>71</a:t>
            </a:fld>
            <a:endParaRPr lang="en-US"/>
          </a:p>
        </p:txBody>
      </p:sp>
    </p:spTree>
    <p:extLst>
      <p:ext uri="{BB962C8B-B14F-4D97-AF65-F5344CB8AC3E}">
        <p14:creationId xmlns:p14="http://schemas.microsoft.com/office/powerpoint/2010/main" val="25900658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smtClean="0"/>
              <a:t>Histograms</a:t>
            </a:r>
          </a:p>
        </p:txBody>
      </p:sp>
      <p:sp>
        <p:nvSpPr>
          <p:cNvPr id="74755" name="Rectangle 3"/>
          <p:cNvSpPr>
            <a:spLocks noGrp="1" noChangeArrowheads="1"/>
          </p:cNvSpPr>
          <p:nvPr>
            <p:ph type="body" idx="1"/>
          </p:nvPr>
        </p:nvSpPr>
        <p:spPr/>
        <p:txBody>
          <a:bodyPr/>
          <a:lstStyle/>
          <a:p>
            <a:pPr eaLnBrk="1" hangingPunct="1">
              <a:lnSpc>
                <a:spcPct val="90000"/>
              </a:lnSpc>
            </a:pPr>
            <a:r>
              <a:rPr lang="en-US" altLang="en-US" sz="2800" smtClean="0"/>
              <a:t>Click on click on Analyze/Descriptive Statistics/Frequencies</a:t>
            </a:r>
          </a:p>
          <a:p>
            <a:pPr eaLnBrk="1" hangingPunct="1">
              <a:lnSpc>
                <a:spcPct val="90000"/>
              </a:lnSpc>
            </a:pPr>
            <a:r>
              <a:rPr lang="en-US" altLang="en-US" sz="2800" smtClean="0"/>
              <a:t>Click on “Charts”</a:t>
            </a:r>
          </a:p>
          <a:p>
            <a:pPr eaLnBrk="1" hangingPunct="1">
              <a:lnSpc>
                <a:spcPct val="90000"/>
              </a:lnSpc>
            </a:pPr>
            <a:r>
              <a:rPr lang="en-US" altLang="en-US" sz="2800" smtClean="0"/>
              <a:t>Select “Histograms” and click on “Continue” and then on OK</a:t>
            </a:r>
          </a:p>
          <a:p>
            <a:pPr eaLnBrk="1" hangingPunct="1">
              <a:lnSpc>
                <a:spcPct val="90000"/>
              </a:lnSpc>
            </a:pPr>
            <a:r>
              <a:rPr lang="en-US" altLang="en-US" sz="2800" smtClean="0"/>
              <a:t>Which do you think is the most appropriate chart (bar chart or histogram) for Q9C, Q9G, D2 and for D2R1?</a:t>
            </a:r>
          </a:p>
          <a:p>
            <a:pPr eaLnBrk="1" hangingPunct="1">
              <a:lnSpc>
                <a:spcPct val="90000"/>
              </a:lnSpc>
            </a:pPr>
            <a:endParaRPr lang="en-US" altLang="en-US" sz="2800" smtClean="0"/>
          </a:p>
          <a:p>
            <a:pPr eaLnBrk="1" hangingPunct="1">
              <a:lnSpc>
                <a:spcPct val="90000"/>
              </a:lnSpc>
            </a:pPr>
            <a:endParaRPr lang="en-US" altLang="en-US" sz="2800" smtClean="0"/>
          </a:p>
        </p:txBody>
      </p:sp>
      <p:sp>
        <p:nvSpPr>
          <p:cNvPr id="2" name="Slide Number Placeholder 1"/>
          <p:cNvSpPr>
            <a:spLocks noGrp="1"/>
          </p:cNvSpPr>
          <p:nvPr>
            <p:ph type="sldNum" sz="quarter" idx="12"/>
          </p:nvPr>
        </p:nvSpPr>
        <p:spPr/>
        <p:txBody>
          <a:bodyPr/>
          <a:lstStyle/>
          <a:p>
            <a:fld id="{6C647285-A8DC-426C-B030-C03879B3021C}" type="slidenum">
              <a:rPr lang="en-US" smtClean="0"/>
              <a:t>72</a:t>
            </a:fld>
            <a:endParaRPr lang="en-US"/>
          </a:p>
        </p:txBody>
      </p:sp>
    </p:spTree>
    <p:extLst>
      <p:ext uri="{BB962C8B-B14F-4D97-AF65-F5344CB8AC3E}">
        <p14:creationId xmlns:p14="http://schemas.microsoft.com/office/powerpoint/2010/main" val="249864131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normAutofit fontScale="90000"/>
          </a:bodyPr>
          <a:lstStyle/>
          <a:p>
            <a:r>
              <a:rPr lang="en-US" altLang="en-US" dirty="0" smtClean="0"/>
              <a:t>Frequencies Chart Box – </a:t>
            </a:r>
            <a:br>
              <a:rPr lang="en-US" altLang="en-US" dirty="0" smtClean="0"/>
            </a:br>
            <a:r>
              <a:rPr lang="en-US" altLang="en-US" dirty="0" smtClean="0"/>
              <a:t>Select Histograms</a:t>
            </a:r>
          </a:p>
        </p:txBody>
      </p:sp>
      <p:pic>
        <p:nvPicPr>
          <p:cNvPr id="75779" name="Content Placeholder 4" descr="This is the frequencies chart box where we select the type of chart we want.  In this case we are selecting a histogram." title="Frequencies Chart Box"/>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2235200"/>
            <a:ext cx="4114800" cy="3255963"/>
          </a:xfrm>
        </p:spPr>
      </p:pic>
      <p:sp>
        <p:nvSpPr>
          <p:cNvPr id="2" name="Slide Number Placeholder 1"/>
          <p:cNvSpPr>
            <a:spLocks noGrp="1"/>
          </p:cNvSpPr>
          <p:nvPr>
            <p:ph type="sldNum" sz="quarter" idx="12"/>
          </p:nvPr>
        </p:nvSpPr>
        <p:spPr/>
        <p:txBody>
          <a:bodyPr/>
          <a:lstStyle/>
          <a:p>
            <a:fld id="{6C647285-A8DC-426C-B030-C03879B3021C}" type="slidenum">
              <a:rPr lang="en-US" smtClean="0"/>
              <a:t>73</a:t>
            </a:fld>
            <a:endParaRPr lang="en-US"/>
          </a:p>
        </p:txBody>
      </p:sp>
    </p:spTree>
    <p:extLst>
      <p:ext uri="{BB962C8B-B14F-4D97-AF65-F5344CB8AC3E}">
        <p14:creationId xmlns:p14="http://schemas.microsoft.com/office/powerpoint/2010/main" val="352705946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smtClean="0"/>
              <a:t>Statistics</a:t>
            </a:r>
          </a:p>
        </p:txBody>
      </p:sp>
      <p:sp>
        <p:nvSpPr>
          <p:cNvPr id="76803" name="Rectangle 3"/>
          <p:cNvSpPr>
            <a:spLocks noGrp="1" noChangeArrowheads="1"/>
          </p:cNvSpPr>
          <p:nvPr>
            <p:ph type="body" idx="1"/>
          </p:nvPr>
        </p:nvSpPr>
        <p:spPr/>
        <p:txBody>
          <a:bodyPr/>
          <a:lstStyle/>
          <a:p>
            <a:pPr eaLnBrk="1" hangingPunct="1"/>
            <a:r>
              <a:rPr lang="en-US" altLang="en-US" smtClean="0"/>
              <a:t>Click on Analyze/Descriptive Statistics/Frequencies.</a:t>
            </a:r>
          </a:p>
          <a:p>
            <a:pPr eaLnBrk="1" hangingPunct="1"/>
            <a:r>
              <a:rPr lang="en-US" altLang="en-US" smtClean="0"/>
              <a:t>Click on “Statistics”.</a:t>
            </a:r>
          </a:p>
          <a:p>
            <a:pPr eaLnBrk="1" hangingPunct="1"/>
            <a:r>
              <a:rPr lang="en-US" altLang="en-US" smtClean="0"/>
              <a:t>Select the statistics you want and click on “Continue” and then on OK.</a:t>
            </a:r>
          </a:p>
        </p:txBody>
      </p:sp>
      <p:sp>
        <p:nvSpPr>
          <p:cNvPr id="2" name="Slide Number Placeholder 1"/>
          <p:cNvSpPr>
            <a:spLocks noGrp="1"/>
          </p:cNvSpPr>
          <p:nvPr>
            <p:ph type="sldNum" sz="quarter" idx="12"/>
          </p:nvPr>
        </p:nvSpPr>
        <p:spPr/>
        <p:txBody>
          <a:bodyPr/>
          <a:lstStyle/>
          <a:p>
            <a:fld id="{6C647285-A8DC-426C-B030-C03879B3021C}" type="slidenum">
              <a:rPr lang="en-US" smtClean="0"/>
              <a:t>74</a:t>
            </a:fld>
            <a:endParaRPr lang="en-US"/>
          </a:p>
        </p:txBody>
      </p:sp>
    </p:spTree>
    <p:extLst>
      <p:ext uri="{BB962C8B-B14F-4D97-AF65-F5344CB8AC3E}">
        <p14:creationId xmlns:p14="http://schemas.microsoft.com/office/powerpoint/2010/main" val="18752654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dirty="0" smtClean="0"/>
              <a:t>Statistics Box</a:t>
            </a:r>
          </a:p>
        </p:txBody>
      </p:sp>
      <p:pic>
        <p:nvPicPr>
          <p:cNvPr id="77827" name="Content Placeholder 4" descr="This is the Statistics Box where we select the statistics we want to use." title="Statistics Box"/>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81250" y="1928813"/>
            <a:ext cx="4381500" cy="3867150"/>
          </a:xfrm>
        </p:spPr>
      </p:pic>
      <p:sp>
        <p:nvSpPr>
          <p:cNvPr id="2" name="Slide Number Placeholder 1"/>
          <p:cNvSpPr>
            <a:spLocks noGrp="1"/>
          </p:cNvSpPr>
          <p:nvPr>
            <p:ph type="sldNum" sz="quarter" idx="12"/>
          </p:nvPr>
        </p:nvSpPr>
        <p:spPr/>
        <p:txBody>
          <a:bodyPr/>
          <a:lstStyle/>
          <a:p>
            <a:fld id="{6C647285-A8DC-426C-B030-C03879B3021C}" type="slidenum">
              <a:rPr lang="en-US" smtClean="0"/>
              <a:t>75</a:t>
            </a:fld>
            <a:endParaRPr lang="en-US"/>
          </a:p>
        </p:txBody>
      </p:sp>
    </p:spTree>
    <p:extLst>
      <p:ext uri="{BB962C8B-B14F-4D97-AF65-F5344CB8AC3E}">
        <p14:creationId xmlns:p14="http://schemas.microsoft.com/office/powerpoint/2010/main" val="31478022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smtClean="0"/>
              <a:t>Exercise for Frequencies</a:t>
            </a:r>
          </a:p>
        </p:txBody>
      </p:sp>
      <p:sp>
        <p:nvSpPr>
          <p:cNvPr id="78851" name="Rectangle 3"/>
          <p:cNvSpPr>
            <a:spLocks noGrp="1" noChangeArrowheads="1"/>
          </p:cNvSpPr>
          <p:nvPr>
            <p:ph type="body" idx="1"/>
          </p:nvPr>
        </p:nvSpPr>
        <p:spPr/>
        <p:txBody>
          <a:bodyPr/>
          <a:lstStyle/>
          <a:p>
            <a:pPr eaLnBrk="1" hangingPunct="1">
              <a:lnSpc>
                <a:spcPct val="90000"/>
              </a:lnSpc>
            </a:pPr>
            <a:r>
              <a:rPr lang="en-US" altLang="en-US" smtClean="0"/>
              <a:t>Run a frequency distribution for D3.</a:t>
            </a:r>
          </a:p>
          <a:p>
            <a:pPr eaLnBrk="1" hangingPunct="1">
              <a:lnSpc>
                <a:spcPct val="90000"/>
              </a:lnSpc>
            </a:pPr>
            <a:r>
              <a:rPr lang="en-US" altLang="en-US" smtClean="0"/>
              <a:t>Get a bar chart for D3.</a:t>
            </a:r>
          </a:p>
          <a:p>
            <a:pPr eaLnBrk="1" hangingPunct="1">
              <a:lnSpc>
                <a:spcPct val="90000"/>
              </a:lnSpc>
            </a:pPr>
            <a:r>
              <a:rPr lang="en-US" altLang="en-US" smtClean="0"/>
              <a:t>What does this tell you about the distribution of education for this sample?</a:t>
            </a:r>
          </a:p>
        </p:txBody>
      </p:sp>
      <p:sp>
        <p:nvSpPr>
          <p:cNvPr id="2" name="Slide Number Placeholder 1"/>
          <p:cNvSpPr>
            <a:spLocks noGrp="1"/>
          </p:cNvSpPr>
          <p:nvPr>
            <p:ph type="sldNum" sz="quarter" idx="12"/>
          </p:nvPr>
        </p:nvSpPr>
        <p:spPr/>
        <p:txBody>
          <a:bodyPr/>
          <a:lstStyle/>
          <a:p>
            <a:fld id="{6C647285-A8DC-426C-B030-C03879B3021C}" type="slidenum">
              <a:rPr lang="en-US" smtClean="0"/>
              <a:t>76</a:t>
            </a:fld>
            <a:endParaRPr lang="en-US"/>
          </a:p>
        </p:txBody>
      </p:sp>
    </p:spTree>
    <p:extLst>
      <p:ext uri="{BB962C8B-B14F-4D97-AF65-F5344CB8AC3E}">
        <p14:creationId xmlns:p14="http://schemas.microsoft.com/office/powerpoint/2010/main" val="21601389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smtClean="0"/>
              <a:t>Descriptives</a:t>
            </a:r>
          </a:p>
        </p:txBody>
      </p:sp>
      <p:sp>
        <p:nvSpPr>
          <p:cNvPr id="79875" name="Rectangle 3"/>
          <p:cNvSpPr>
            <a:spLocks noGrp="1" noChangeArrowheads="1"/>
          </p:cNvSpPr>
          <p:nvPr>
            <p:ph type="body" idx="1"/>
          </p:nvPr>
        </p:nvSpPr>
        <p:spPr/>
        <p:txBody>
          <a:bodyPr/>
          <a:lstStyle/>
          <a:p>
            <a:pPr eaLnBrk="1" hangingPunct="1"/>
            <a:r>
              <a:rPr lang="en-US" altLang="en-US" smtClean="0"/>
              <a:t>Click on Analyze/Descriptive Statistics/Descriptives.</a:t>
            </a:r>
          </a:p>
          <a:p>
            <a:pPr eaLnBrk="1" hangingPunct="1"/>
            <a:r>
              <a:rPr lang="en-US" altLang="en-US" smtClean="0"/>
              <a:t>Select D2.</a:t>
            </a:r>
          </a:p>
          <a:p>
            <a:pPr eaLnBrk="1" hangingPunct="1"/>
            <a:r>
              <a:rPr lang="en-US" altLang="en-US" smtClean="0"/>
              <a:t>Click on “Options” and select the statistics you want and then click on “Continue” and OK.</a:t>
            </a:r>
          </a:p>
          <a:p>
            <a:pPr eaLnBrk="1" hangingPunct="1"/>
            <a:endParaRPr lang="en-US" altLang="en-US" smtClean="0"/>
          </a:p>
          <a:p>
            <a:pPr eaLnBrk="1" hangingPunct="1"/>
            <a:endParaRPr lang="en-US" altLang="en-US" smtClean="0"/>
          </a:p>
        </p:txBody>
      </p:sp>
      <p:sp>
        <p:nvSpPr>
          <p:cNvPr id="2" name="Slide Number Placeholder 1"/>
          <p:cNvSpPr>
            <a:spLocks noGrp="1"/>
          </p:cNvSpPr>
          <p:nvPr>
            <p:ph type="sldNum" sz="quarter" idx="12"/>
          </p:nvPr>
        </p:nvSpPr>
        <p:spPr/>
        <p:txBody>
          <a:bodyPr/>
          <a:lstStyle/>
          <a:p>
            <a:fld id="{6C647285-A8DC-426C-B030-C03879B3021C}" type="slidenum">
              <a:rPr lang="en-US" smtClean="0"/>
              <a:t>77</a:t>
            </a:fld>
            <a:endParaRPr lang="en-US"/>
          </a:p>
        </p:txBody>
      </p:sp>
    </p:spTree>
    <p:extLst>
      <p:ext uri="{BB962C8B-B14F-4D97-AF65-F5344CB8AC3E}">
        <p14:creationId xmlns:p14="http://schemas.microsoft.com/office/powerpoint/2010/main" val="15791981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dirty="0" smtClean="0"/>
              <a:t>Descriptives Box</a:t>
            </a:r>
          </a:p>
        </p:txBody>
      </p:sp>
      <p:pic>
        <p:nvPicPr>
          <p:cNvPr id="80899" name="Content Placeholder 4" descr="This is the Descriptives box where we select the variables for SPSS to use." title="Descriptives Box"/>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16125" y="2286000"/>
            <a:ext cx="5111750" cy="3154363"/>
          </a:xfrm>
        </p:spPr>
      </p:pic>
      <p:sp>
        <p:nvSpPr>
          <p:cNvPr id="2" name="Slide Number Placeholder 1"/>
          <p:cNvSpPr>
            <a:spLocks noGrp="1"/>
          </p:cNvSpPr>
          <p:nvPr>
            <p:ph type="sldNum" sz="quarter" idx="12"/>
          </p:nvPr>
        </p:nvSpPr>
        <p:spPr/>
        <p:txBody>
          <a:bodyPr/>
          <a:lstStyle/>
          <a:p>
            <a:fld id="{6C647285-A8DC-426C-B030-C03879B3021C}" type="slidenum">
              <a:rPr lang="en-US" smtClean="0"/>
              <a:t>78</a:t>
            </a:fld>
            <a:endParaRPr lang="en-US"/>
          </a:p>
        </p:txBody>
      </p:sp>
    </p:spTree>
    <p:extLst>
      <p:ext uri="{BB962C8B-B14F-4D97-AF65-F5344CB8AC3E}">
        <p14:creationId xmlns:p14="http://schemas.microsoft.com/office/powerpoint/2010/main" val="8152912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dirty="0" smtClean="0"/>
              <a:t>Descriptives Options Box</a:t>
            </a:r>
          </a:p>
        </p:txBody>
      </p:sp>
      <p:pic>
        <p:nvPicPr>
          <p:cNvPr id="81923" name="Content Placeholder 4" descr="This is the Descriptive Options box where we select the statistics we want computed." title="Descriptives Options Box"/>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457575" y="1973263"/>
            <a:ext cx="2228850" cy="3781425"/>
          </a:xfrm>
        </p:spPr>
      </p:pic>
      <p:sp>
        <p:nvSpPr>
          <p:cNvPr id="2" name="Slide Number Placeholder 1"/>
          <p:cNvSpPr>
            <a:spLocks noGrp="1"/>
          </p:cNvSpPr>
          <p:nvPr>
            <p:ph type="sldNum" sz="quarter" idx="12"/>
          </p:nvPr>
        </p:nvSpPr>
        <p:spPr/>
        <p:txBody>
          <a:bodyPr/>
          <a:lstStyle/>
          <a:p>
            <a:fld id="{6C647285-A8DC-426C-B030-C03879B3021C}" type="slidenum">
              <a:rPr lang="en-US" smtClean="0"/>
              <a:t>79</a:t>
            </a:fld>
            <a:endParaRPr lang="en-US"/>
          </a:p>
        </p:txBody>
      </p:sp>
    </p:spTree>
    <p:extLst>
      <p:ext uri="{BB962C8B-B14F-4D97-AF65-F5344CB8AC3E}">
        <p14:creationId xmlns:p14="http://schemas.microsoft.com/office/powerpoint/2010/main" val="2543075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81000"/>
            <a:ext cx="8229600" cy="1143000"/>
          </a:xfrm>
        </p:spPr>
        <p:txBody>
          <a:bodyPr>
            <a:normAutofit fontScale="90000"/>
          </a:bodyPr>
          <a:lstStyle/>
          <a:p>
            <a:pPr eaLnBrk="1" hangingPunct="1"/>
            <a:r>
              <a:rPr lang="en-US" altLang="en-US" sz="3600" smtClean="0"/>
              <a:t>Text – SPSS for Windows</a:t>
            </a:r>
            <a:br>
              <a:rPr lang="en-US" altLang="en-US" sz="3600" smtClean="0"/>
            </a:br>
            <a:r>
              <a:rPr lang="en-US" altLang="en-US" sz="3600" smtClean="0"/>
              <a:t>Version 19 A Basic Tutorial</a:t>
            </a:r>
            <a:r>
              <a:rPr lang="en-US" altLang="en-US" sz="4000" smtClean="0"/>
              <a:t/>
            </a:r>
            <a:br>
              <a:rPr lang="en-US" altLang="en-US" sz="4000" smtClean="0"/>
            </a:br>
            <a:endParaRPr lang="en-US" altLang="en-US" sz="4000" smtClean="0"/>
          </a:p>
        </p:txBody>
      </p:sp>
      <p:sp>
        <p:nvSpPr>
          <p:cNvPr id="8195" name="Rectangle 3"/>
          <p:cNvSpPr>
            <a:spLocks noGrp="1" noChangeArrowheads="1"/>
          </p:cNvSpPr>
          <p:nvPr>
            <p:ph type="body" idx="1"/>
          </p:nvPr>
        </p:nvSpPr>
        <p:spPr/>
        <p:txBody>
          <a:bodyPr/>
          <a:lstStyle/>
          <a:p>
            <a:pPr eaLnBrk="1" hangingPunct="1">
              <a:lnSpc>
                <a:spcPct val="80000"/>
              </a:lnSpc>
            </a:pPr>
            <a:r>
              <a:rPr lang="en-US" altLang="en-US" sz="2600" dirty="0" smtClean="0"/>
              <a:t>Authors: Linda Fiddler (Bakersfield), Laura Hecht (Bakersfield), Ed Nelson (Fresno), Elizabeth Nelson (Fresno), Jim Ross (Bakersfield).</a:t>
            </a:r>
          </a:p>
          <a:p>
            <a:pPr eaLnBrk="1" hangingPunct="1">
              <a:lnSpc>
                <a:spcPct val="80000"/>
              </a:lnSpc>
            </a:pPr>
            <a:r>
              <a:rPr lang="en-US" altLang="en-US" sz="2600" dirty="0" smtClean="0"/>
              <a:t>Available from McGraw-Hill Learning Solutions.  Call 800-338-3987 to order.  Request ISBN </a:t>
            </a:r>
            <a:br>
              <a:rPr lang="en-US" altLang="en-US" sz="2600" dirty="0" smtClean="0"/>
            </a:br>
            <a:r>
              <a:rPr lang="en-US" altLang="en-US" sz="2600" dirty="0" smtClean="0"/>
              <a:t>0-07-804018-3.</a:t>
            </a:r>
          </a:p>
          <a:p>
            <a:pPr eaLnBrk="1" hangingPunct="1">
              <a:lnSpc>
                <a:spcPct val="80000"/>
              </a:lnSpc>
            </a:pPr>
            <a:r>
              <a:rPr lang="en-US" altLang="en-US" sz="2600" dirty="0" smtClean="0">
                <a:hlinkClick r:id="rId2"/>
              </a:rPr>
              <a:t>Available on the web </a:t>
            </a:r>
            <a:r>
              <a:rPr lang="en-US" altLang="en-US" sz="2600" dirty="0" smtClean="0"/>
              <a:t>. The data set for this tutorial can be downloaded at this site. </a:t>
            </a:r>
          </a:p>
          <a:p>
            <a:pPr eaLnBrk="1" hangingPunct="1">
              <a:lnSpc>
                <a:spcPct val="80000"/>
              </a:lnSpc>
            </a:pPr>
            <a:r>
              <a:rPr lang="en-US" altLang="en-US" sz="2600" dirty="0" smtClean="0"/>
              <a:t>An update for version 22 will be available soon on the SSRIC website.</a:t>
            </a:r>
          </a:p>
          <a:p>
            <a:pPr eaLnBrk="1" hangingPunct="1">
              <a:lnSpc>
                <a:spcPct val="80000"/>
              </a:lnSpc>
            </a:pPr>
            <a:endParaRPr lang="en-US" altLang="en-US" sz="2800" dirty="0" smtClean="0"/>
          </a:p>
        </p:txBody>
      </p:sp>
      <p:sp>
        <p:nvSpPr>
          <p:cNvPr id="2" name="Slide Number Placeholder 1"/>
          <p:cNvSpPr>
            <a:spLocks noGrp="1"/>
          </p:cNvSpPr>
          <p:nvPr>
            <p:ph type="sldNum" sz="quarter" idx="12"/>
          </p:nvPr>
        </p:nvSpPr>
        <p:spPr/>
        <p:txBody>
          <a:bodyPr/>
          <a:lstStyle/>
          <a:p>
            <a:fld id="{6C647285-A8DC-426C-B030-C03879B3021C}" type="slidenum">
              <a:rPr lang="en-US" smtClean="0"/>
              <a:t>8</a:t>
            </a:fld>
            <a:endParaRPr lang="en-US"/>
          </a:p>
        </p:txBody>
      </p:sp>
    </p:spTree>
    <p:extLst>
      <p:ext uri="{BB962C8B-B14F-4D97-AF65-F5344CB8AC3E}">
        <p14:creationId xmlns:p14="http://schemas.microsoft.com/office/powerpoint/2010/main" val="30143475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ltLang="en-US" smtClean="0"/>
              <a:t>Exercise for Descriptives</a:t>
            </a:r>
          </a:p>
        </p:txBody>
      </p:sp>
      <p:sp>
        <p:nvSpPr>
          <p:cNvPr id="82947" name="Rectangle 3"/>
          <p:cNvSpPr>
            <a:spLocks noGrp="1" noChangeArrowheads="1"/>
          </p:cNvSpPr>
          <p:nvPr>
            <p:ph type="body" idx="1"/>
          </p:nvPr>
        </p:nvSpPr>
        <p:spPr/>
        <p:txBody>
          <a:bodyPr/>
          <a:lstStyle/>
          <a:p>
            <a:pPr eaLnBrk="1" hangingPunct="1"/>
            <a:r>
              <a:rPr lang="en-US" altLang="en-US" smtClean="0"/>
              <a:t>Use Descriptives to compute the following statistics for D2</a:t>
            </a:r>
          </a:p>
          <a:p>
            <a:pPr lvl="1" eaLnBrk="1" hangingPunct="1"/>
            <a:r>
              <a:rPr lang="en-US" altLang="en-US" smtClean="0"/>
              <a:t>Mean</a:t>
            </a:r>
          </a:p>
          <a:p>
            <a:pPr lvl="1" eaLnBrk="1" hangingPunct="1"/>
            <a:r>
              <a:rPr lang="en-US" altLang="en-US" smtClean="0"/>
              <a:t>Standard deviation</a:t>
            </a:r>
          </a:p>
          <a:p>
            <a:pPr lvl="1" eaLnBrk="1" hangingPunct="1"/>
            <a:r>
              <a:rPr lang="en-US" altLang="en-US" smtClean="0"/>
              <a:t>Variance</a:t>
            </a:r>
          </a:p>
          <a:p>
            <a:pPr lvl="1" eaLnBrk="1" hangingPunct="1"/>
            <a:r>
              <a:rPr lang="en-US" altLang="en-US" smtClean="0"/>
              <a:t>Skewness</a:t>
            </a:r>
          </a:p>
          <a:p>
            <a:pPr lvl="1" eaLnBrk="1" hangingPunct="1"/>
            <a:r>
              <a:rPr lang="en-US" altLang="en-US" smtClean="0"/>
              <a:t>Kurtosis</a:t>
            </a:r>
          </a:p>
          <a:p>
            <a:pPr lvl="1" eaLnBrk="1" hangingPunct="1">
              <a:buFontTx/>
              <a:buNone/>
            </a:pPr>
            <a:endParaRPr lang="en-US" altLang="en-US" smtClean="0"/>
          </a:p>
        </p:txBody>
      </p:sp>
      <p:sp>
        <p:nvSpPr>
          <p:cNvPr id="2" name="Slide Number Placeholder 1"/>
          <p:cNvSpPr>
            <a:spLocks noGrp="1"/>
          </p:cNvSpPr>
          <p:nvPr>
            <p:ph type="sldNum" sz="quarter" idx="12"/>
          </p:nvPr>
        </p:nvSpPr>
        <p:spPr/>
        <p:txBody>
          <a:bodyPr/>
          <a:lstStyle/>
          <a:p>
            <a:fld id="{6C647285-A8DC-426C-B030-C03879B3021C}" type="slidenum">
              <a:rPr lang="en-US" smtClean="0"/>
              <a:t>80</a:t>
            </a:fld>
            <a:endParaRPr lang="en-US"/>
          </a:p>
        </p:txBody>
      </p:sp>
    </p:spTree>
    <p:extLst>
      <p:ext uri="{BB962C8B-B14F-4D97-AF65-F5344CB8AC3E}">
        <p14:creationId xmlns:p14="http://schemas.microsoft.com/office/powerpoint/2010/main" val="42104235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smtClean="0"/>
              <a:t>Explore</a:t>
            </a:r>
          </a:p>
        </p:txBody>
      </p:sp>
      <p:sp>
        <p:nvSpPr>
          <p:cNvPr id="83971" name="Rectangle 3"/>
          <p:cNvSpPr>
            <a:spLocks noGrp="1" noChangeArrowheads="1"/>
          </p:cNvSpPr>
          <p:nvPr>
            <p:ph type="body" idx="1"/>
          </p:nvPr>
        </p:nvSpPr>
        <p:spPr/>
        <p:txBody>
          <a:bodyPr/>
          <a:lstStyle/>
          <a:p>
            <a:pPr eaLnBrk="1" hangingPunct="1"/>
            <a:r>
              <a:rPr lang="en-US" altLang="en-US" smtClean="0"/>
              <a:t>Click on Analyze/Descriptive Statistics/Explore.</a:t>
            </a:r>
          </a:p>
          <a:p>
            <a:pPr eaLnBrk="1" hangingPunct="1"/>
            <a:r>
              <a:rPr lang="en-US" altLang="en-US" smtClean="0"/>
              <a:t>Select D2 and put it in the “Dependent List”.</a:t>
            </a:r>
          </a:p>
          <a:p>
            <a:pPr eaLnBrk="1" hangingPunct="1"/>
            <a:r>
              <a:rPr lang="en-US" altLang="en-US" smtClean="0"/>
              <a:t>In the Display box on the lower left, click on “Both”.</a:t>
            </a:r>
          </a:p>
          <a:p>
            <a:pPr eaLnBrk="1" hangingPunct="1"/>
            <a:r>
              <a:rPr lang="en-US" altLang="en-US" smtClean="0"/>
              <a:t>Click on OK.</a:t>
            </a:r>
          </a:p>
          <a:p>
            <a:pPr eaLnBrk="1" hangingPunct="1"/>
            <a:endParaRPr lang="en-US" altLang="en-US" smtClean="0"/>
          </a:p>
          <a:p>
            <a:pPr eaLnBrk="1" hangingPunct="1"/>
            <a:endParaRPr lang="en-US" altLang="en-US" smtClean="0"/>
          </a:p>
        </p:txBody>
      </p:sp>
      <p:sp>
        <p:nvSpPr>
          <p:cNvPr id="2" name="Slide Number Placeholder 1"/>
          <p:cNvSpPr>
            <a:spLocks noGrp="1"/>
          </p:cNvSpPr>
          <p:nvPr>
            <p:ph type="sldNum" sz="quarter" idx="12"/>
          </p:nvPr>
        </p:nvSpPr>
        <p:spPr/>
        <p:txBody>
          <a:bodyPr/>
          <a:lstStyle/>
          <a:p>
            <a:fld id="{6C647285-A8DC-426C-B030-C03879B3021C}" type="slidenum">
              <a:rPr lang="en-US" smtClean="0"/>
              <a:t>81</a:t>
            </a:fld>
            <a:endParaRPr lang="en-US"/>
          </a:p>
        </p:txBody>
      </p:sp>
    </p:spTree>
    <p:extLst>
      <p:ext uri="{BB962C8B-B14F-4D97-AF65-F5344CB8AC3E}">
        <p14:creationId xmlns:p14="http://schemas.microsoft.com/office/powerpoint/2010/main" val="31632938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dirty="0" smtClean="0"/>
              <a:t>Explore Box</a:t>
            </a:r>
          </a:p>
        </p:txBody>
      </p:sp>
      <p:pic>
        <p:nvPicPr>
          <p:cNvPr id="84995" name="Content Placeholder 4" descr="This is the Explore box where we elect the variables for Explore to run." title="Explore Box"/>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2297113"/>
            <a:ext cx="4419600" cy="3133725"/>
          </a:xfrm>
        </p:spPr>
      </p:pic>
      <p:sp>
        <p:nvSpPr>
          <p:cNvPr id="2" name="Slide Number Placeholder 1"/>
          <p:cNvSpPr>
            <a:spLocks noGrp="1"/>
          </p:cNvSpPr>
          <p:nvPr>
            <p:ph type="sldNum" sz="quarter" idx="12"/>
          </p:nvPr>
        </p:nvSpPr>
        <p:spPr/>
        <p:txBody>
          <a:bodyPr/>
          <a:lstStyle/>
          <a:p>
            <a:fld id="{6C647285-A8DC-426C-B030-C03879B3021C}" type="slidenum">
              <a:rPr lang="en-US" smtClean="0"/>
              <a:t>82</a:t>
            </a:fld>
            <a:endParaRPr lang="en-US"/>
          </a:p>
        </p:txBody>
      </p:sp>
    </p:spTree>
    <p:extLst>
      <p:ext uri="{BB962C8B-B14F-4D97-AF65-F5344CB8AC3E}">
        <p14:creationId xmlns:p14="http://schemas.microsoft.com/office/powerpoint/2010/main" val="403087760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tLang="en-US" smtClean="0"/>
              <a:t>Selecting Statistics for Explore</a:t>
            </a:r>
          </a:p>
        </p:txBody>
      </p:sp>
      <p:sp>
        <p:nvSpPr>
          <p:cNvPr id="86019" name="Rectangle 3"/>
          <p:cNvSpPr>
            <a:spLocks noGrp="1" noChangeArrowheads="1"/>
          </p:cNvSpPr>
          <p:nvPr>
            <p:ph type="body" idx="1"/>
          </p:nvPr>
        </p:nvSpPr>
        <p:spPr/>
        <p:txBody>
          <a:bodyPr/>
          <a:lstStyle/>
          <a:p>
            <a:pPr eaLnBrk="1" hangingPunct="1"/>
            <a:r>
              <a:rPr lang="en-US" altLang="en-US" smtClean="0"/>
              <a:t>Click on Analyze/Descriptive Statistics/Explore.</a:t>
            </a:r>
          </a:p>
          <a:p>
            <a:pPr eaLnBrk="1" hangingPunct="1"/>
            <a:r>
              <a:rPr lang="en-US" altLang="en-US" smtClean="0"/>
              <a:t>Click on “Statistics.” “Descriptives” is the default.  Click also “outliers” and “percentiles.” </a:t>
            </a:r>
          </a:p>
          <a:p>
            <a:pPr eaLnBrk="1" hangingPunct="1"/>
            <a:r>
              <a:rPr lang="en-US" altLang="en-US" smtClean="0"/>
              <a:t>Click on “Continue” and then OK.</a:t>
            </a:r>
          </a:p>
          <a:p>
            <a:pPr eaLnBrk="1" hangingPunct="1"/>
            <a:endParaRPr lang="en-US" altLang="en-US" smtClean="0"/>
          </a:p>
        </p:txBody>
      </p:sp>
      <p:sp>
        <p:nvSpPr>
          <p:cNvPr id="2" name="Slide Number Placeholder 1"/>
          <p:cNvSpPr>
            <a:spLocks noGrp="1"/>
          </p:cNvSpPr>
          <p:nvPr>
            <p:ph type="sldNum" sz="quarter" idx="12"/>
          </p:nvPr>
        </p:nvSpPr>
        <p:spPr/>
        <p:txBody>
          <a:bodyPr/>
          <a:lstStyle/>
          <a:p>
            <a:fld id="{6C647285-A8DC-426C-B030-C03879B3021C}" type="slidenum">
              <a:rPr lang="en-US" smtClean="0"/>
              <a:t>83</a:t>
            </a:fld>
            <a:endParaRPr lang="en-US"/>
          </a:p>
        </p:txBody>
      </p:sp>
    </p:spTree>
    <p:extLst>
      <p:ext uri="{BB962C8B-B14F-4D97-AF65-F5344CB8AC3E}">
        <p14:creationId xmlns:p14="http://schemas.microsoft.com/office/powerpoint/2010/main" val="34572154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smtClean="0"/>
              <a:t>Explore -- Statistics</a:t>
            </a:r>
          </a:p>
        </p:txBody>
      </p:sp>
      <p:pic>
        <p:nvPicPr>
          <p:cNvPr id="87043" name="Content Placeholder 4" descr="The is the Explore: Statistics box where we select the statistics which we want Explore to compute." title="Explore: Statistics Box"/>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47950" y="2514600"/>
            <a:ext cx="3848100" cy="2697163"/>
          </a:xfrm>
        </p:spPr>
      </p:pic>
      <p:sp>
        <p:nvSpPr>
          <p:cNvPr id="2" name="Slide Number Placeholder 1"/>
          <p:cNvSpPr>
            <a:spLocks noGrp="1"/>
          </p:cNvSpPr>
          <p:nvPr>
            <p:ph type="sldNum" sz="quarter" idx="12"/>
          </p:nvPr>
        </p:nvSpPr>
        <p:spPr/>
        <p:txBody>
          <a:bodyPr/>
          <a:lstStyle/>
          <a:p>
            <a:fld id="{6C647285-A8DC-426C-B030-C03879B3021C}" type="slidenum">
              <a:rPr lang="en-US" smtClean="0"/>
              <a:t>84</a:t>
            </a:fld>
            <a:endParaRPr lang="en-US"/>
          </a:p>
        </p:txBody>
      </p:sp>
    </p:spTree>
    <p:extLst>
      <p:ext uri="{BB962C8B-B14F-4D97-AF65-F5344CB8AC3E}">
        <p14:creationId xmlns:p14="http://schemas.microsoft.com/office/powerpoint/2010/main" val="368925879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fontScale="90000"/>
          </a:bodyPr>
          <a:lstStyle/>
          <a:p>
            <a:r>
              <a:rPr lang="en-US" altLang="en-US" smtClean="0"/>
              <a:t>Copying Tables from SPSS </a:t>
            </a:r>
            <a:br>
              <a:rPr lang="en-US" altLang="en-US" smtClean="0"/>
            </a:br>
            <a:r>
              <a:rPr lang="en-US" altLang="en-US" smtClean="0"/>
              <a:t>into Word</a:t>
            </a:r>
          </a:p>
        </p:txBody>
      </p:sp>
      <p:sp>
        <p:nvSpPr>
          <p:cNvPr id="88067" name="Rectangle 3"/>
          <p:cNvSpPr>
            <a:spLocks noGrp="1" noChangeArrowheads="1"/>
          </p:cNvSpPr>
          <p:nvPr>
            <p:ph type="body" idx="1"/>
          </p:nvPr>
        </p:nvSpPr>
        <p:spPr/>
        <p:txBody>
          <a:bodyPr/>
          <a:lstStyle/>
          <a:p>
            <a:r>
              <a:rPr lang="en-US" altLang="en-US" smtClean="0"/>
              <a:t>Select the table in SPSS by clicking on it.</a:t>
            </a:r>
          </a:p>
          <a:p>
            <a:r>
              <a:rPr lang="en-US" altLang="en-US" smtClean="0"/>
              <a:t>Click on </a:t>
            </a:r>
            <a:r>
              <a:rPr lang="en-US" altLang="en-US" i="1" smtClean="0"/>
              <a:t>Edit</a:t>
            </a:r>
            <a:r>
              <a:rPr lang="en-US" altLang="en-US" smtClean="0"/>
              <a:t> and then on Copy Special and make sure that Enhanced Metafile is selected</a:t>
            </a:r>
            <a:r>
              <a:rPr lang="en-US" altLang="en-US" i="1" smtClean="0"/>
              <a:t>.</a:t>
            </a:r>
            <a:endParaRPr lang="en-US" altLang="en-US" smtClean="0"/>
          </a:p>
          <a:p>
            <a:r>
              <a:rPr lang="en-US" altLang="en-US" smtClean="0"/>
              <a:t>Go to your report in Word and click on Edit/Paste Special/Enhanced Metafile/OK.</a:t>
            </a:r>
          </a:p>
        </p:txBody>
      </p:sp>
      <p:sp>
        <p:nvSpPr>
          <p:cNvPr id="2" name="Slide Number Placeholder 1"/>
          <p:cNvSpPr>
            <a:spLocks noGrp="1"/>
          </p:cNvSpPr>
          <p:nvPr>
            <p:ph type="sldNum" sz="quarter" idx="12"/>
          </p:nvPr>
        </p:nvSpPr>
        <p:spPr/>
        <p:txBody>
          <a:bodyPr/>
          <a:lstStyle/>
          <a:p>
            <a:fld id="{6C647285-A8DC-426C-B030-C03879B3021C}" type="slidenum">
              <a:rPr lang="en-US" smtClean="0"/>
              <a:t>85</a:t>
            </a:fld>
            <a:endParaRPr lang="en-US"/>
          </a:p>
        </p:txBody>
      </p:sp>
    </p:spTree>
    <p:extLst>
      <p:ext uri="{BB962C8B-B14F-4D97-AF65-F5344CB8AC3E}">
        <p14:creationId xmlns:p14="http://schemas.microsoft.com/office/powerpoint/2010/main" val="396843595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smtClean="0"/>
              <a:t>Copying Tables</a:t>
            </a:r>
          </a:p>
        </p:txBody>
      </p:sp>
      <p:pic>
        <p:nvPicPr>
          <p:cNvPr id="89091" name="Content Placeholder 4" descr="This is the table in the SPSS output that we want to copy into another program like Word." title="Copying Tables"/>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0225" y="1600200"/>
            <a:ext cx="8083550" cy="4525963"/>
          </a:xfrm>
        </p:spPr>
      </p:pic>
      <p:sp>
        <p:nvSpPr>
          <p:cNvPr id="2" name="Slide Number Placeholder 1"/>
          <p:cNvSpPr>
            <a:spLocks noGrp="1"/>
          </p:cNvSpPr>
          <p:nvPr>
            <p:ph type="sldNum" sz="quarter" idx="12"/>
          </p:nvPr>
        </p:nvSpPr>
        <p:spPr/>
        <p:txBody>
          <a:bodyPr/>
          <a:lstStyle/>
          <a:p>
            <a:fld id="{6C647285-A8DC-426C-B030-C03879B3021C}" type="slidenum">
              <a:rPr lang="en-US" smtClean="0"/>
              <a:t>86</a:t>
            </a:fld>
            <a:endParaRPr lang="en-US"/>
          </a:p>
        </p:txBody>
      </p:sp>
    </p:spTree>
    <p:extLst>
      <p:ext uri="{BB962C8B-B14F-4D97-AF65-F5344CB8AC3E}">
        <p14:creationId xmlns:p14="http://schemas.microsoft.com/office/powerpoint/2010/main" val="24089582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smtClean="0"/>
              <a:t>Paste Special</a:t>
            </a:r>
          </a:p>
        </p:txBody>
      </p:sp>
      <p:pic>
        <p:nvPicPr>
          <p:cNvPr id="90115" name="Content Placeholder 4" descr="When you want to copy a table from SPSS into another program like Word one way to do it is to copy it as a Picture (Enhanced Metafile)." title="Paste Special"/>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28825" y="2166938"/>
            <a:ext cx="5086350" cy="3390900"/>
          </a:xfrm>
        </p:spPr>
      </p:pic>
      <p:sp>
        <p:nvSpPr>
          <p:cNvPr id="2" name="Slide Number Placeholder 1"/>
          <p:cNvSpPr>
            <a:spLocks noGrp="1"/>
          </p:cNvSpPr>
          <p:nvPr>
            <p:ph type="sldNum" sz="quarter" idx="12"/>
          </p:nvPr>
        </p:nvSpPr>
        <p:spPr/>
        <p:txBody>
          <a:bodyPr/>
          <a:lstStyle/>
          <a:p>
            <a:fld id="{6C647285-A8DC-426C-B030-C03879B3021C}" type="slidenum">
              <a:rPr lang="en-US" smtClean="0"/>
              <a:t>87</a:t>
            </a:fld>
            <a:endParaRPr lang="en-US"/>
          </a:p>
        </p:txBody>
      </p:sp>
    </p:spTree>
    <p:extLst>
      <p:ext uri="{BB962C8B-B14F-4D97-AF65-F5344CB8AC3E}">
        <p14:creationId xmlns:p14="http://schemas.microsoft.com/office/powerpoint/2010/main" val="139346792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tLang="en-US" smtClean="0"/>
              <a:t>Where to go for more information</a:t>
            </a:r>
          </a:p>
        </p:txBody>
      </p:sp>
      <p:sp>
        <p:nvSpPr>
          <p:cNvPr id="3" name="Content Placeholder 2"/>
          <p:cNvSpPr>
            <a:spLocks noGrp="1"/>
          </p:cNvSpPr>
          <p:nvPr>
            <p:ph idx="1"/>
          </p:nvPr>
        </p:nvSpPr>
        <p:spPr/>
        <p:txBody>
          <a:bodyPr>
            <a:normAutofit fontScale="92500" lnSpcReduction="20000"/>
          </a:bodyPr>
          <a:lstStyle/>
          <a:p>
            <a:pPr>
              <a:defRPr/>
            </a:pPr>
            <a:r>
              <a:rPr lang="en-US" dirty="0" smtClean="0"/>
              <a:t>For a quick look at how to access the </a:t>
            </a:r>
            <a:r>
              <a:rPr lang="en-US" dirty="0"/>
              <a:t>data bases, go to </a:t>
            </a:r>
            <a:r>
              <a:rPr lang="en-US" dirty="0" smtClean="0">
                <a:hlinkClick r:id="rId2"/>
              </a:rPr>
              <a:t>the SSRIC Website and click on Data in the menu bar</a:t>
            </a:r>
            <a:r>
              <a:rPr lang="en-US" dirty="0" smtClean="0"/>
              <a:t>.</a:t>
            </a:r>
          </a:p>
          <a:p>
            <a:pPr>
              <a:defRPr/>
            </a:pPr>
            <a:r>
              <a:rPr lang="en-US" dirty="0" smtClean="0"/>
              <a:t>For short videos on the data bases, </a:t>
            </a:r>
            <a:r>
              <a:rPr lang="en-US" dirty="0"/>
              <a:t>go </a:t>
            </a:r>
            <a:r>
              <a:rPr lang="en-US" dirty="0" smtClean="0"/>
              <a:t>to the </a:t>
            </a:r>
            <a:r>
              <a:rPr lang="en-US" dirty="0" smtClean="0">
                <a:hlinkClick r:id="rId3"/>
              </a:rPr>
              <a:t>SSRIC website and click on Participate and then on Workshops</a:t>
            </a:r>
            <a:r>
              <a:rPr lang="en-US" dirty="0" smtClean="0"/>
              <a:t>.  You’ll se YouTube videos under online workshop materials</a:t>
            </a:r>
          </a:p>
          <a:p>
            <a:pPr>
              <a:defRPr/>
            </a:pPr>
            <a:r>
              <a:rPr lang="en-US" dirty="0" smtClean="0"/>
              <a:t>For more detailed information, </a:t>
            </a:r>
            <a:r>
              <a:rPr lang="en-US" dirty="0"/>
              <a:t>go to </a:t>
            </a:r>
            <a:r>
              <a:rPr lang="en-US" dirty="0" smtClean="0"/>
              <a:t>the </a:t>
            </a:r>
            <a:r>
              <a:rPr lang="en-US" dirty="0" smtClean="0">
                <a:hlinkClick r:id="rId3"/>
              </a:rPr>
              <a:t>SSRIC website and click on Participate and then on Workshops</a:t>
            </a:r>
            <a:r>
              <a:rPr lang="en-US" dirty="0" smtClean="0"/>
              <a:t>.  You’ll see PowerPoints under online workshop materials</a:t>
            </a:r>
            <a:endParaRPr lang="en-US" dirty="0"/>
          </a:p>
        </p:txBody>
      </p:sp>
      <p:sp>
        <p:nvSpPr>
          <p:cNvPr id="2" name="Slide Number Placeholder 1"/>
          <p:cNvSpPr>
            <a:spLocks noGrp="1"/>
          </p:cNvSpPr>
          <p:nvPr>
            <p:ph type="sldNum" sz="quarter" idx="12"/>
          </p:nvPr>
        </p:nvSpPr>
        <p:spPr/>
        <p:txBody>
          <a:bodyPr/>
          <a:lstStyle/>
          <a:p>
            <a:fld id="{6C647285-A8DC-426C-B030-C03879B3021C}" type="slidenum">
              <a:rPr lang="en-US" smtClean="0"/>
              <a:t>88</a:t>
            </a:fld>
            <a:endParaRPr lang="en-US"/>
          </a:p>
        </p:txBody>
      </p:sp>
    </p:spTree>
    <p:extLst>
      <p:ext uri="{BB962C8B-B14F-4D97-AF65-F5344CB8AC3E}">
        <p14:creationId xmlns:p14="http://schemas.microsoft.com/office/powerpoint/2010/main" val="268628106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ltLang="en-US" sz="4000" smtClean="0"/>
              <a:t>Intermediate Workshop for SPSS</a:t>
            </a:r>
          </a:p>
        </p:txBody>
      </p:sp>
      <p:sp>
        <p:nvSpPr>
          <p:cNvPr id="92163" name="Rectangle 3"/>
          <p:cNvSpPr>
            <a:spLocks noGrp="1" noChangeArrowheads="1"/>
          </p:cNvSpPr>
          <p:nvPr>
            <p:ph type="body" idx="1"/>
          </p:nvPr>
        </p:nvSpPr>
        <p:spPr/>
        <p:txBody>
          <a:bodyPr/>
          <a:lstStyle/>
          <a:p>
            <a:pPr eaLnBrk="1" hangingPunct="1"/>
            <a:r>
              <a:rPr lang="en-US" altLang="en-US" sz="2800" smtClean="0"/>
              <a:t>In the intermediate workshop we’ll look at different types of statistical analysis you can do in SPSS</a:t>
            </a:r>
          </a:p>
          <a:p>
            <a:pPr lvl="1" eaLnBrk="1" hangingPunct="1"/>
            <a:r>
              <a:rPr lang="en-US" altLang="en-US" sz="2400" smtClean="0"/>
              <a:t>Cross tabulations (bivariate) (ch. 5)</a:t>
            </a:r>
          </a:p>
          <a:p>
            <a:pPr lvl="1" eaLnBrk="1" hangingPunct="1"/>
            <a:r>
              <a:rPr lang="en-US" altLang="en-US" sz="2400" smtClean="0"/>
              <a:t>Comparing means (ch. 6)</a:t>
            </a:r>
          </a:p>
          <a:p>
            <a:pPr lvl="1" eaLnBrk="1" hangingPunct="1"/>
            <a:r>
              <a:rPr lang="en-US" altLang="en-US" sz="2400" smtClean="0"/>
              <a:t>Correlation and regression (ch. 7)</a:t>
            </a:r>
          </a:p>
          <a:p>
            <a:pPr lvl="1" eaLnBrk="1" hangingPunct="1"/>
            <a:r>
              <a:rPr lang="en-US" altLang="en-US" sz="2400" smtClean="0"/>
              <a:t>Multivariate analysis (ch. 8)</a:t>
            </a:r>
          </a:p>
          <a:p>
            <a:pPr lvl="2" eaLnBrk="1" hangingPunct="1"/>
            <a:r>
              <a:rPr lang="en-US" altLang="en-US" sz="2000" smtClean="0"/>
              <a:t>Cross tabulations</a:t>
            </a:r>
          </a:p>
          <a:p>
            <a:pPr lvl="2" eaLnBrk="1" hangingPunct="1"/>
            <a:r>
              <a:rPr lang="en-US" altLang="en-US" sz="2000" smtClean="0"/>
              <a:t>Multiple regression</a:t>
            </a:r>
          </a:p>
          <a:p>
            <a:pPr lvl="1" eaLnBrk="1" hangingPunct="1"/>
            <a:r>
              <a:rPr lang="en-US" altLang="en-US" sz="2400" smtClean="0"/>
              <a:t>Presenting your data – charts and tables (ch. 9)</a:t>
            </a:r>
          </a:p>
          <a:p>
            <a:pPr lvl="1" eaLnBrk="1" hangingPunct="1"/>
            <a:endParaRPr lang="en-US" altLang="en-US" sz="2400" smtClean="0"/>
          </a:p>
        </p:txBody>
      </p:sp>
      <p:sp>
        <p:nvSpPr>
          <p:cNvPr id="2" name="Slide Number Placeholder 1"/>
          <p:cNvSpPr>
            <a:spLocks noGrp="1"/>
          </p:cNvSpPr>
          <p:nvPr>
            <p:ph type="sldNum" sz="quarter" idx="12"/>
          </p:nvPr>
        </p:nvSpPr>
        <p:spPr/>
        <p:txBody>
          <a:bodyPr/>
          <a:lstStyle/>
          <a:p>
            <a:fld id="{6C647285-A8DC-426C-B030-C03879B3021C}" type="slidenum">
              <a:rPr lang="en-US" smtClean="0"/>
              <a:t>89</a:t>
            </a:fld>
            <a:endParaRPr lang="en-US"/>
          </a:p>
        </p:txBody>
      </p:sp>
    </p:spTree>
    <p:extLst>
      <p:ext uri="{BB962C8B-B14F-4D97-AF65-F5344CB8AC3E}">
        <p14:creationId xmlns:p14="http://schemas.microsoft.com/office/powerpoint/2010/main" val="2358427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SPSS Files and Extensions</a:t>
            </a:r>
          </a:p>
        </p:txBody>
      </p:sp>
      <p:sp>
        <p:nvSpPr>
          <p:cNvPr id="9219" name="Rectangle 3"/>
          <p:cNvSpPr>
            <a:spLocks noGrp="1" noChangeArrowheads="1"/>
          </p:cNvSpPr>
          <p:nvPr>
            <p:ph type="body" idx="1"/>
          </p:nvPr>
        </p:nvSpPr>
        <p:spPr/>
        <p:txBody>
          <a:bodyPr/>
          <a:lstStyle/>
          <a:p>
            <a:pPr eaLnBrk="1" hangingPunct="1"/>
            <a:r>
              <a:rPr lang="en-US" altLang="en-US" smtClean="0"/>
              <a:t>Portable file -- .por</a:t>
            </a:r>
          </a:p>
          <a:p>
            <a:pPr eaLnBrk="1" hangingPunct="1"/>
            <a:r>
              <a:rPr lang="en-US" altLang="en-US" smtClean="0"/>
              <a:t>Data file -- .sav</a:t>
            </a:r>
          </a:p>
          <a:p>
            <a:pPr eaLnBrk="1" hangingPunct="1"/>
            <a:r>
              <a:rPr lang="en-US" altLang="en-US" smtClean="0"/>
              <a:t>Output file -- .spo</a:t>
            </a:r>
          </a:p>
          <a:p>
            <a:pPr eaLnBrk="1" hangingPunct="1"/>
            <a:r>
              <a:rPr lang="en-US" altLang="en-US" smtClean="0"/>
              <a:t>Syntax file -- .sps</a:t>
            </a:r>
          </a:p>
        </p:txBody>
      </p:sp>
      <p:sp>
        <p:nvSpPr>
          <p:cNvPr id="2" name="Slide Number Placeholder 1"/>
          <p:cNvSpPr>
            <a:spLocks noGrp="1"/>
          </p:cNvSpPr>
          <p:nvPr>
            <p:ph type="sldNum" sz="quarter" idx="12"/>
          </p:nvPr>
        </p:nvSpPr>
        <p:spPr/>
        <p:txBody>
          <a:bodyPr/>
          <a:lstStyle/>
          <a:p>
            <a:fld id="{6C647285-A8DC-426C-B030-C03879B3021C}" type="slidenum">
              <a:rPr lang="en-US" smtClean="0"/>
              <a:t>9</a:t>
            </a:fld>
            <a:endParaRPr lang="en-US"/>
          </a:p>
        </p:txBody>
      </p:sp>
    </p:spTree>
    <p:extLst>
      <p:ext uri="{BB962C8B-B14F-4D97-AF65-F5344CB8AC3E}">
        <p14:creationId xmlns:p14="http://schemas.microsoft.com/office/powerpoint/2010/main" val="114714066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smtClean="0"/>
              <a:t>How to contact me</a:t>
            </a:r>
          </a:p>
        </p:txBody>
      </p:sp>
      <p:sp>
        <p:nvSpPr>
          <p:cNvPr id="93187" name="Content Placeholder 2"/>
          <p:cNvSpPr>
            <a:spLocks noGrp="1"/>
          </p:cNvSpPr>
          <p:nvPr>
            <p:ph idx="1"/>
          </p:nvPr>
        </p:nvSpPr>
        <p:spPr/>
        <p:txBody>
          <a:bodyPr/>
          <a:lstStyle/>
          <a:p>
            <a:r>
              <a:rPr lang="en-US" altLang="en-US" smtClean="0"/>
              <a:t>Ed Nelson</a:t>
            </a:r>
          </a:p>
          <a:p>
            <a:r>
              <a:rPr lang="en-US" altLang="en-US" smtClean="0"/>
              <a:t>CSU Fresno</a:t>
            </a:r>
          </a:p>
          <a:p>
            <a:r>
              <a:rPr lang="en-US" altLang="en-US" smtClean="0">
                <a:hlinkClick r:id="rId2"/>
              </a:rPr>
              <a:t>ednelson@csufresno.edu</a:t>
            </a:r>
            <a:endParaRPr lang="en-US" altLang="en-US" smtClean="0"/>
          </a:p>
          <a:p>
            <a:r>
              <a:rPr lang="en-US" altLang="en-US" smtClean="0"/>
              <a:t>559-978-9391 (cell)</a:t>
            </a:r>
          </a:p>
        </p:txBody>
      </p:sp>
      <p:sp>
        <p:nvSpPr>
          <p:cNvPr id="2" name="Slide Number Placeholder 1"/>
          <p:cNvSpPr>
            <a:spLocks noGrp="1"/>
          </p:cNvSpPr>
          <p:nvPr>
            <p:ph type="sldNum" sz="quarter" idx="12"/>
          </p:nvPr>
        </p:nvSpPr>
        <p:spPr/>
        <p:txBody>
          <a:bodyPr/>
          <a:lstStyle/>
          <a:p>
            <a:fld id="{6C647285-A8DC-426C-B030-C03879B3021C}" type="slidenum">
              <a:rPr lang="en-US" smtClean="0"/>
              <a:t>90</a:t>
            </a:fld>
            <a:endParaRPr lang="en-US"/>
          </a:p>
        </p:txBody>
      </p:sp>
    </p:spTree>
    <p:extLst>
      <p:ext uri="{BB962C8B-B14F-4D97-AF65-F5344CB8AC3E}">
        <p14:creationId xmlns:p14="http://schemas.microsoft.com/office/powerpoint/2010/main" val="2908778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3549</Words>
  <Application>Microsoft Office PowerPoint</Application>
  <PresentationFormat>On-screen Show (4:3)</PresentationFormat>
  <Paragraphs>464</Paragraphs>
  <Slides>90</Slides>
  <Notes>3</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Office Theme</vt:lpstr>
      <vt:lpstr>Introductory Workshop SPSS</vt:lpstr>
      <vt:lpstr>Social Science Research and Instructional Council (SSRIC)</vt:lpstr>
      <vt:lpstr>The Council</vt:lpstr>
      <vt:lpstr>Social Science Data Bases</vt:lpstr>
      <vt:lpstr>Agenda for the Introductory  SPSS Workshop</vt:lpstr>
      <vt:lpstr>Getting More Information about the Screen Captures</vt:lpstr>
      <vt:lpstr>Overview of SPSS</vt:lpstr>
      <vt:lpstr>Text – SPSS for Windows Version 19 A Basic Tutorial </vt:lpstr>
      <vt:lpstr>SPSS Files and Extensions</vt:lpstr>
      <vt:lpstr>Opening SPSS</vt:lpstr>
      <vt:lpstr>Creating Your Own SPSS Data File (see ch. 2 in text) </vt:lpstr>
      <vt:lpstr>Creating a Data File in SPSS  </vt:lpstr>
      <vt:lpstr>Basic Steps in Creating a Data File</vt:lpstr>
      <vt:lpstr>Variable Names</vt:lpstr>
      <vt:lpstr>Variable Names Continued</vt:lpstr>
      <vt:lpstr>Values</vt:lpstr>
      <vt:lpstr>Values Continued</vt:lpstr>
      <vt:lpstr>Entering the Information  for a Data File</vt:lpstr>
      <vt:lpstr>Defining the Variables</vt:lpstr>
      <vt:lpstr>Adding in the Data</vt:lpstr>
      <vt:lpstr>Saving the Data File</vt:lpstr>
      <vt:lpstr>Opening an Existing File  You Got Somewhere Else</vt:lpstr>
      <vt:lpstr>Roper Center for Public  Opinion Research </vt:lpstr>
      <vt:lpstr> Creating your Own Account </vt:lpstr>
      <vt:lpstr>Creating your Own Account</vt:lpstr>
      <vt:lpstr>Fill Out From to Get Your Account</vt:lpstr>
      <vt:lpstr>Logging onto your Account</vt:lpstr>
      <vt:lpstr>Downloading a File from Roper</vt:lpstr>
      <vt:lpstr>Searching for Datasets</vt:lpstr>
      <vt:lpstr>Search for Datasets Results (your results may differ)</vt:lpstr>
      <vt:lpstr>Downloading the Dataset</vt:lpstr>
      <vt:lpstr>Dataset Abstract</vt:lpstr>
      <vt:lpstr>Dataset Abstract Continued</vt:lpstr>
      <vt:lpstr>Downloading the SPSS Data File</vt:lpstr>
      <vt:lpstr>Downloading the Dataset Screen</vt:lpstr>
      <vt:lpstr>Downloading the Dataset to  Your Computer</vt:lpstr>
      <vt:lpstr>Opening a Portable (.por) File</vt:lpstr>
      <vt:lpstr>Opening an SPSS Data (.sav) File</vt:lpstr>
      <vt:lpstr>Opening a Raw Data File with a SPSS Syntax File</vt:lpstr>
      <vt:lpstr>Instructions for Modifying the “File Handle” and the “Save Outfile” commands</vt:lpstr>
      <vt:lpstr>Opening a Raw Data File Without  a SPSS Syntax File</vt:lpstr>
      <vt:lpstr>Choosing Options in SPSS</vt:lpstr>
      <vt:lpstr>Assigning Missing Values</vt:lpstr>
      <vt:lpstr>Assign these Values as  Missing Values</vt:lpstr>
      <vt:lpstr>What’s Next?</vt:lpstr>
      <vt:lpstr>Transforming Data (see ch. 3 in text)</vt:lpstr>
      <vt:lpstr>Recoding Variables</vt:lpstr>
      <vt:lpstr>Recoding into Different Variables</vt:lpstr>
      <vt:lpstr>Recoding D2 (age) into D2R1</vt:lpstr>
      <vt:lpstr>Recoding Options</vt:lpstr>
      <vt:lpstr>Recoding</vt:lpstr>
      <vt:lpstr>Recoding Continued</vt:lpstr>
      <vt:lpstr>Assign Value Labels to the  Four Categories of D2R1</vt:lpstr>
      <vt:lpstr>Adding Value Labels</vt:lpstr>
      <vt:lpstr>Exercise for Recoding</vt:lpstr>
      <vt:lpstr>Using Select Cases to Select Specific Cases for Analysis</vt:lpstr>
      <vt:lpstr>Selecting Cases</vt:lpstr>
      <vt:lpstr>Selecting Cases If Condition is Satisfied</vt:lpstr>
      <vt:lpstr>Using Select Cases Continued</vt:lpstr>
      <vt:lpstr>Another Example of Selecting Cases</vt:lpstr>
      <vt:lpstr>Exercise for Select If</vt:lpstr>
      <vt:lpstr>Important Note on Using  Select Cases</vt:lpstr>
      <vt:lpstr>Selecting All Cases</vt:lpstr>
      <vt:lpstr>Weighting Cases</vt:lpstr>
      <vt:lpstr>Weighting Cases Box</vt:lpstr>
      <vt:lpstr>Univariate Analysis</vt:lpstr>
      <vt:lpstr>Types of Univariate  Analysis Procedures  (see ch. 4 in text) </vt:lpstr>
      <vt:lpstr>  Frequencies  </vt:lpstr>
      <vt:lpstr>Frequencies Box</vt:lpstr>
      <vt:lpstr>Bar Charts</vt:lpstr>
      <vt:lpstr>Frequencies Chart Box –  Select Bar Charts</vt:lpstr>
      <vt:lpstr>Histograms</vt:lpstr>
      <vt:lpstr>Frequencies Chart Box –  Select Histograms</vt:lpstr>
      <vt:lpstr>Statistics</vt:lpstr>
      <vt:lpstr>Statistics Box</vt:lpstr>
      <vt:lpstr>Exercise for Frequencies</vt:lpstr>
      <vt:lpstr>Descriptives</vt:lpstr>
      <vt:lpstr>Descriptives Box</vt:lpstr>
      <vt:lpstr>Descriptives Options Box</vt:lpstr>
      <vt:lpstr>Exercise for Descriptives</vt:lpstr>
      <vt:lpstr>Explore</vt:lpstr>
      <vt:lpstr>Explore Box</vt:lpstr>
      <vt:lpstr>Selecting Statistics for Explore</vt:lpstr>
      <vt:lpstr>Explore -- Statistics</vt:lpstr>
      <vt:lpstr>Copying Tables from SPSS  into Word</vt:lpstr>
      <vt:lpstr>Copying Tables</vt:lpstr>
      <vt:lpstr>Paste Special</vt:lpstr>
      <vt:lpstr>Where to go for more information</vt:lpstr>
      <vt:lpstr>Intermediate Workshop for SPSS</vt:lpstr>
      <vt:lpstr>How to contact me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dummy</dc:title>
  <dc:creator>ednelson</dc:creator>
  <cp:lastModifiedBy>ednelson</cp:lastModifiedBy>
  <cp:revision>15</cp:revision>
  <dcterms:created xsi:type="dcterms:W3CDTF">2014-04-16T18:02:23Z</dcterms:created>
  <dcterms:modified xsi:type="dcterms:W3CDTF">2014-04-21T18:02:36Z</dcterms:modified>
</cp:coreProperties>
</file>