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7" r:id="rId2"/>
    <p:sldId id="317" r:id="rId3"/>
    <p:sldId id="258" r:id="rId4"/>
    <p:sldId id="259" r:id="rId5"/>
    <p:sldId id="260" r:id="rId6"/>
    <p:sldId id="261" r:id="rId7"/>
    <p:sldId id="262" r:id="rId8"/>
    <p:sldId id="318" r:id="rId9"/>
    <p:sldId id="319" r:id="rId10"/>
    <p:sldId id="263" r:id="rId11"/>
    <p:sldId id="264" r:id="rId12"/>
    <p:sldId id="320" r:id="rId13"/>
    <p:sldId id="305" r:id="rId14"/>
    <p:sldId id="315" r:id="rId15"/>
    <p:sldId id="271" r:id="rId16"/>
    <p:sldId id="272" r:id="rId17"/>
    <p:sldId id="274" r:id="rId18"/>
    <p:sldId id="316" r:id="rId19"/>
    <p:sldId id="306" r:id="rId20"/>
    <p:sldId id="277" r:id="rId21"/>
    <p:sldId id="279" r:id="rId22"/>
    <p:sldId id="280" r:id="rId23"/>
    <p:sldId id="281" r:id="rId24"/>
    <p:sldId id="308" r:id="rId25"/>
    <p:sldId id="309" r:id="rId26"/>
    <p:sldId id="284" r:id="rId27"/>
    <p:sldId id="285" r:id="rId28"/>
    <p:sldId id="310" r:id="rId29"/>
    <p:sldId id="311" r:id="rId30"/>
    <p:sldId id="288" r:id="rId31"/>
    <p:sldId id="313" r:id="rId32"/>
    <p:sldId id="312" r:id="rId33"/>
    <p:sldId id="291" r:id="rId34"/>
    <p:sldId id="292" r:id="rId35"/>
    <p:sldId id="293" r:id="rId36"/>
    <p:sldId id="294" r:id="rId37"/>
    <p:sldId id="314" r:id="rId38"/>
    <p:sldId id="296" r:id="rId39"/>
    <p:sldId id="297" r:id="rId40"/>
    <p:sldId id="298" r:id="rId41"/>
    <p:sldId id="299" r:id="rId42"/>
    <p:sldId id="300" r:id="rId43"/>
    <p:sldId id="30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181" y="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091AFB-4CA5-4673-A157-3109B01A15B5}" type="datetimeFigureOut">
              <a:rPr lang="en-US" smtClean="0"/>
              <a:t>6/29/2015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8E0833-0143-4116-A709-A82B6721A583}" type="slidenum">
              <a:rPr lang="en-US" smtClean="0"/>
              <a:t>‹#›</a:t>
            </a:fld>
            <a:endParaRPr lang="en-US" dirty="0"/>
          </a:p>
        </p:txBody>
      </p:sp>
    </p:spTree>
    <p:extLst>
      <p:ext uri="{BB962C8B-B14F-4D97-AF65-F5344CB8AC3E}">
        <p14:creationId xmlns:p14="http://schemas.microsoft.com/office/powerpoint/2010/main" val="55292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1</a:t>
            </a:fld>
            <a:endParaRPr lang="en-US" dirty="0"/>
          </a:p>
        </p:txBody>
      </p:sp>
    </p:spTree>
    <p:extLst>
      <p:ext uri="{BB962C8B-B14F-4D97-AF65-F5344CB8AC3E}">
        <p14:creationId xmlns:p14="http://schemas.microsoft.com/office/powerpoint/2010/main" val="312680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15</a:t>
            </a:fld>
            <a:endParaRPr lang="en-US" dirty="0"/>
          </a:p>
        </p:txBody>
      </p:sp>
    </p:spTree>
    <p:extLst>
      <p:ext uri="{BB962C8B-B14F-4D97-AF65-F5344CB8AC3E}">
        <p14:creationId xmlns:p14="http://schemas.microsoft.com/office/powerpoint/2010/main" val="185388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16</a:t>
            </a:fld>
            <a:endParaRPr lang="en-US" dirty="0"/>
          </a:p>
        </p:txBody>
      </p:sp>
    </p:spTree>
    <p:extLst>
      <p:ext uri="{BB962C8B-B14F-4D97-AF65-F5344CB8AC3E}">
        <p14:creationId xmlns:p14="http://schemas.microsoft.com/office/powerpoint/2010/main" val="46772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17</a:t>
            </a:fld>
            <a:endParaRPr lang="en-US" dirty="0"/>
          </a:p>
        </p:txBody>
      </p:sp>
    </p:spTree>
    <p:extLst>
      <p:ext uri="{BB962C8B-B14F-4D97-AF65-F5344CB8AC3E}">
        <p14:creationId xmlns:p14="http://schemas.microsoft.com/office/powerpoint/2010/main" val="1415769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0833-0143-4116-A709-A82B6721A583}" type="slidenum">
              <a:rPr lang="en-US" smtClean="0"/>
              <a:t>18</a:t>
            </a:fld>
            <a:endParaRPr lang="en-US" dirty="0"/>
          </a:p>
        </p:txBody>
      </p:sp>
    </p:spTree>
    <p:extLst>
      <p:ext uri="{BB962C8B-B14F-4D97-AF65-F5344CB8AC3E}">
        <p14:creationId xmlns:p14="http://schemas.microsoft.com/office/powerpoint/2010/main" val="308588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20</a:t>
            </a:fld>
            <a:endParaRPr lang="en-US" dirty="0"/>
          </a:p>
        </p:txBody>
      </p:sp>
    </p:spTree>
    <p:extLst>
      <p:ext uri="{BB962C8B-B14F-4D97-AF65-F5344CB8AC3E}">
        <p14:creationId xmlns:p14="http://schemas.microsoft.com/office/powerpoint/2010/main" val="175079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21</a:t>
            </a:fld>
            <a:endParaRPr lang="en-US" dirty="0"/>
          </a:p>
        </p:txBody>
      </p:sp>
    </p:spTree>
    <p:extLst>
      <p:ext uri="{BB962C8B-B14F-4D97-AF65-F5344CB8AC3E}">
        <p14:creationId xmlns:p14="http://schemas.microsoft.com/office/powerpoint/2010/main" val="416808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22</a:t>
            </a:fld>
            <a:endParaRPr lang="en-US" dirty="0"/>
          </a:p>
        </p:txBody>
      </p:sp>
    </p:spTree>
    <p:extLst>
      <p:ext uri="{BB962C8B-B14F-4D97-AF65-F5344CB8AC3E}">
        <p14:creationId xmlns:p14="http://schemas.microsoft.com/office/powerpoint/2010/main" val="89510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23</a:t>
            </a:fld>
            <a:endParaRPr lang="en-US" dirty="0"/>
          </a:p>
        </p:txBody>
      </p:sp>
    </p:spTree>
    <p:extLst>
      <p:ext uri="{BB962C8B-B14F-4D97-AF65-F5344CB8AC3E}">
        <p14:creationId xmlns:p14="http://schemas.microsoft.com/office/powerpoint/2010/main" val="2114774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26</a:t>
            </a:fld>
            <a:endParaRPr lang="en-US" dirty="0"/>
          </a:p>
        </p:txBody>
      </p:sp>
    </p:spTree>
    <p:extLst>
      <p:ext uri="{BB962C8B-B14F-4D97-AF65-F5344CB8AC3E}">
        <p14:creationId xmlns:p14="http://schemas.microsoft.com/office/powerpoint/2010/main" val="525367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27</a:t>
            </a:fld>
            <a:endParaRPr lang="en-US" dirty="0"/>
          </a:p>
        </p:txBody>
      </p:sp>
    </p:spTree>
    <p:extLst>
      <p:ext uri="{BB962C8B-B14F-4D97-AF65-F5344CB8AC3E}">
        <p14:creationId xmlns:p14="http://schemas.microsoft.com/office/powerpoint/2010/main" val="365146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a:t>
            </a:fld>
            <a:endParaRPr lang="en-US" dirty="0"/>
          </a:p>
        </p:txBody>
      </p:sp>
    </p:spTree>
    <p:extLst>
      <p:ext uri="{BB962C8B-B14F-4D97-AF65-F5344CB8AC3E}">
        <p14:creationId xmlns:p14="http://schemas.microsoft.com/office/powerpoint/2010/main" val="3379836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30</a:t>
            </a:fld>
            <a:endParaRPr lang="en-US" dirty="0"/>
          </a:p>
        </p:txBody>
      </p:sp>
    </p:spTree>
    <p:extLst>
      <p:ext uri="{BB962C8B-B14F-4D97-AF65-F5344CB8AC3E}">
        <p14:creationId xmlns:p14="http://schemas.microsoft.com/office/powerpoint/2010/main" val="372164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33</a:t>
            </a:fld>
            <a:endParaRPr lang="en-US" dirty="0"/>
          </a:p>
        </p:txBody>
      </p:sp>
    </p:spTree>
    <p:extLst>
      <p:ext uri="{BB962C8B-B14F-4D97-AF65-F5344CB8AC3E}">
        <p14:creationId xmlns:p14="http://schemas.microsoft.com/office/powerpoint/2010/main" val="292763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34</a:t>
            </a:fld>
            <a:endParaRPr lang="en-US" dirty="0"/>
          </a:p>
        </p:txBody>
      </p:sp>
    </p:spTree>
    <p:extLst>
      <p:ext uri="{BB962C8B-B14F-4D97-AF65-F5344CB8AC3E}">
        <p14:creationId xmlns:p14="http://schemas.microsoft.com/office/powerpoint/2010/main" val="3800935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35</a:t>
            </a:fld>
            <a:endParaRPr lang="en-US" dirty="0"/>
          </a:p>
        </p:txBody>
      </p:sp>
    </p:spTree>
    <p:extLst>
      <p:ext uri="{BB962C8B-B14F-4D97-AF65-F5344CB8AC3E}">
        <p14:creationId xmlns:p14="http://schemas.microsoft.com/office/powerpoint/2010/main" val="2597755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36</a:t>
            </a:fld>
            <a:endParaRPr lang="en-US" dirty="0"/>
          </a:p>
        </p:txBody>
      </p:sp>
    </p:spTree>
    <p:extLst>
      <p:ext uri="{BB962C8B-B14F-4D97-AF65-F5344CB8AC3E}">
        <p14:creationId xmlns:p14="http://schemas.microsoft.com/office/powerpoint/2010/main" val="2747609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38</a:t>
            </a:fld>
            <a:endParaRPr lang="en-US" dirty="0"/>
          </a:p>
        </p:txBody>
      </p:sp>
    </p:spTree>
    <p:extLst>
      <p:ext uri="{BB962C8B-B14F-4D97-AF65-F5344CB8AC3E}">
        <p14:creationId xmlns:p14="http://schemas.microsoft.com/office/powerpoint/2010/main" val="796845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39</a:t>
            </a:fld>
            <a:endParaRPr lang="en-US" dirty="0"/>
          </a:p>
        </p:txBody>
      </p:sp>
    </p:spTree>
    <p:extLst>
      <p:ext uri="{BB962C8B-B14F-4D97-AF65-F5344CB8AC3E}">
        <p14:creationId xmlns:p14="http://schemas.microsoft.com/office/powerpoint/2010/main" val="3918255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40</a:t>
            </a:fld>
            <a:endParaRPr lang="en-US" dirty="0"/>
          </a:p>
        </p:txBody>
      </p:sp>
    </p:spTree>
    <p:extLst>
      <p:ext uri="{BB962C8B-B14F-4D97-AF65-F5344CB8AC3E}">
        <p14:creationId xmlns:p14="http://schemas.microsoft.com/office/powerpoint/2010/main" val="2213536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41</a:t>
            </a:fld>
            <a:endParaRPr lang="en-US" dirty="0"/>
          </a:p>
        </p:txBody>
      </p:sp>
    </p:spTree>
    <p:extLst>
      <p:ext uri="{BB962C8B-B14F-4D97-AF65-F5344CB8AC3E}">
        <p14:creationId xmlns:p14="http://schemas.microsoft.com/office/powerpoint/2010/main" val="4025500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42</a:t>
            </a:fld>
            <a:endParaRPr lang="en-US" dirty="0"/>
          </a:p>
        </p:txBody>
      </p:sp>
    </p:spTree>
    <p:extLst>
      <p:ext uri="{BB962C8B-B14F-4D97-AF65-F5344CB8AC3E}">
        <p14:creationId xmlns:p14="http://schemas.microsoft.com/office/powerpoint/2010/main" val="258441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4</a:t>
            </a:fld>
            <a:endParaRPr lang="en-US" dirty="0"/>
          </a:p>
        </p:txBody>
      </p:sp>
    </p:spTree>
    <p:extLst>
      <p:ext uri="{BB962C8B-B14F-4D97-AF65-F5344CB8AC3E}">
        <p14:creationId xmlns:p14="http://schemas.microsoft.com/office/powerpoint/2010/main" val="3540525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43</a:t>
            </a:fld>
            <a:endParaRPr lang="en-US" dirty="0"/>
          </a:p>
        </p:txBody>
      </p:sp>
    </p:spTree>
    <p:extLst>
      <p:ext uri="{BB962C8B-B14F-4D97-AF65-F5344CB8AC3E}">
        <p14:creationId xmlns:p14="http://schemas.microsoft.com/office/powerpoint/2010/main" val="199216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5</a:t>
            </a:fld>
            <a:endParaRPr lang="en-US" dirty="0"/>
          </a:p>
        </p:txBody>
      </p:sp>
    </p:spTree>
    <p:extLst>
      <p:ext uri="{BB962C8B-B14F-4D97-AF65-F5344CB8AC3E}">
        <p14:creationId xmlns:p14="http://schemas.microsoft.com/office/powerpoint/2010/main" val="343662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6</a:t>
            </a:fld>
            <a:endParaRPr lang="en-US" dirty="0"/>
          </a:p>
        </p:txBody>
      </p:sp>
    </p:spTree>
    <p:extLst>
      <p:ext uri="{BB962C8B-B14F-4D97-AF65-F5344CB8AC3E}">
        <p14:creationId xmlns:p14="http://schemas.microsoft.com/office/powerpoint/2010/main" val="376863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7</a:t>
            </a:fld>
            <a:endParaRPr lang="en-US" dirty="0"/>
          </a:p>
        </p:txBody>
      </p:sp>
    </p:spTree>
    <p:extLst>
      <p:ext uri="{BB962C8B-B14F-4D97-AF65-F5344CB8AC3E}">
        <p14:creationId xmlns:p14="http://schemas.microsoft.com/office/powerpoint/2010/main" val="166214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10</a:t>
            </a:fld>
            <a:endParaRPr lang="en-US" dirty="0"/>
          </a:p>
        </p:txBody>
      </p:sp>
    </p:spTree>
    <p:extLst>
      <p:ext uri="{BB962C8B-B14F-4D97-AF65-F5344CB8AC3E}">
        <p14:creationId xmlns:p14="http://schemas.microsoft.com/office/powerpoint/2010/main" val="200031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11</a:t>
            </a:fld>
            <a:endParaRPr lang="en-US" dirty="0"/>
          </a:p>
        </p:txBody>
      </p:sp>
    </p:spTree>
    <p:extLst>
      <p:ext uri="{BB962C8B-B14F-4D97-AF65-F5344CB8AC3E}">
        <p14:creationId xmlns:p14="http://schemas.microsoft.com/office/powerpoint/2010/main" val="154064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0833-0143-4116-A709-A82B6721A583}" type="slidenum">
              <a:rPr lang="en-US" smtClean="0"/>
              <a:t>13</a:t>
            </a:fld>
            <a:endParaRPr lang="en-US" dirty="0"/>
          </a:p>
        </p:txBody>
      </p:sp>
    </p:spTree>
    <p:extLst>
      <p:ext uri="{BB962C8B-B14F-4D97-AF65-F5344CB8AC3E}">
        <p14:creationId xmlns:p14="http://schemas.microsoft.com/office/powerpoint/2010/main" val="427127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51086-FFB6-4BD8-A9BD-E07671CD9AC5}" type="datetime1">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8284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7C0FF-D71F-4906-9741-F239825DB595}" type="datetime1">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37965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3E3EE-6E82-44D8-8BD0-B7B4BCCC838D}" type="datetime1">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309294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B05B5-58F8-4F4E-9EF5-1091AC70887E}" type="datetime1">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421712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2E9B8-DA0A-42BA-9BDD-DABDC75199A6}" type="datetime1">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408681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C88F2-651C-443A-8917-00652D7DC17F}" type="datetime1">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165171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CFBBC-1DCD-4FC7-A6A2-CDCBF4F9443C}" type="datetime1">
              <a:rPr lang="en-US" smtClean="0"/>
              <a:t>6/29/2015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202863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7CBF38-6997-4B35-B4A3-96A1F3D362B1}" type="datetime1">
              <a:rPr lang="en-US" smtClean="0"/>
              <a:t>6/29/2015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300238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6AFAA-1BF6-4C7E-822E-80079997293F}" type="datetime1">
              <a:rPr lang="en-US" smtClean="0"/>
              <a:t>6/29/2015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116288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EE033-2B21-4E7E-8967-C81E1DEFED9E}" type="datetime1">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15043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5DDD6-6831-4AF6-A8E6-AE44975C9270}" type="datetime1">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A7D1AD-4153-4F6D-9B83-AD5E13EADDF0}" type="slidenum">
              <a:rPr lang="en-US" smtClean="0"/>
              <a:t>‹#›</a:t>
            </a:fld>
            <a:endParaRPr lang="en-US" dirty="0"/>
          </a:p>
        </p:txBody>
      </p:sp>
    </p:spTree>
    <p:extLst>
      <p:ext uri="{BB962C8B-B14F-4D97-AF65-F5344CB8AC3E}">
        <p14:creationId xmlns:p14="http://schemas.microsoft.com/office/powerpoint/2010/main" val="360369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92207-F7FF-4ACE-8BD7-657C88489C08}" type="datetime1">
              <a:rPr lang="en-US" smtClean="0"/>
              <a:t>6/29/2015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7D1AD-4153-4F6D-9B83-AD5E13EADDF0}" type="slidenum">
              <a:rPr lang="en-US" smtClean="0"/>
              <a:t>‹#›</a:t>
            </a:fld>
            <a:endParaRPr lang="en-US" dirty="0"/>
          </a:p>
        </p:txBody>
      </p:sp>
    </p:spTree>
    <p:extLst>
      <p:ext uri="{BB962C8B-B14F-4D97-AF65-F5344CB8AC3E}">
        <p14:creationId xmlns:p14="http://schemas.microsoft.com/office/powerpoint/2010/main" val="2602725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cdata.berkeley.edu/data_record.php?recid=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cdata.berkeley.edu/data_record.php?recid=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ield.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ric.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ric.org/data/field_pol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ucdata.berkeley.edu/data_record.php?recid=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Field (California) Poll</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June, 2015</a:t>
            </a:r>
            <a:endParaRPr lang="en-US" dirty="0"/>
          </a:p>
        </p:txBody>
      </p:sp>
    </p:spTree>
    <p:extLst>
      <p:ext uri="{BB962C8B-B14F-4D97-AF65-F5344CB8AC3E}">
        <p14:creationId xmlns:p14="http://schemas.microsoft.com/office/powerpoint/2010/main" val="4152485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UCDATA for Field Polls</a:t>
            </a:r>
            <a:endParaRPr lang="en-US" dirty="0"/>
          </a:p>
        </p:txBody>
      </p:sp>
      <p:sp>
        <p:nvSpPr>
          <p:cNvPr id="3" name="Slide Number Placeholder 2"/>
          <p:cNvSpPr>
            <a:spLocks noGrp="1"/>
          </p:cNvSpPr>
          <p:nvPr>
            <p:ph type="sldNum" sz="quarter" idx="12"/>
          </p:nvPr>
        </p:nvSpPr>
        <p:spPr/>
        <p:txBody>
          <a:bodyPr/>
          <a:lstStyle/>
          <a:p>
            <a:fld id="{01B28109-9244-4FC3-9D81-8C439D7C74E2}" type="slidenum">
              <a:rPr lang="en-US" smtClean="0"/>
              <a:t>10</a:t>
            </a:fld>
            <a:endParaRPr lang="en-US" dirty="0"/>
          </a:p>
        </p:txBody>
      </p:sp>
      <p:pic>
        <p:nvPicPr>
          <p:cNvPr id="8" name="Content Placeholder 7" descr="This is the UCDATA for Field Polls page where you would start.  It describes access to the data." title="UCDATA for Field Pol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502" y="1600200"/>
            <a:ext cx="8004995" cy="4525963"/>
          </a:xfrm>
        </p:spPr>
      </p:pic>
    </p:spTree>
    <p:extLst>
      <p:ext uri="{BB962C8B-B14F-4D97-AF65-F5344CB8AC3E}">
        <p14:creationId xmlns:p14="http://schemas.microsoft.com/office/powerpoint/2010/main" val="4256077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Searching the Field Polls</a:t>
            </a:r>
            <a:br>
              <a:rPr lang="en-US" sz="2400" dirty="0" smtClean="0"/>
            </a:br>
            <a:endParaRPr lang="en-US" sz="2400" dirty="0"/>
          </a:p>
        </p:txBody>
      </p:sp>
      <p:pic>
        <p:nvPicPr>
          <p:cNvPr id="5" name="Content Placeholder 4" descr="This the bottom half of the UCDATA For Field Polls page.  Click on Search, Anayze or Download depending on what you want to do.  We're going to click on Search." title="Searching, Analyzing, and Downloading the Field Pol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752600"/>
            <a:ext cx="5111750" cy="1500005"/>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sz="2000" dirty="0" smtClean="0"/>
              <a:t>You can search the Field Polls for variables that deal with your topic of interest, analyze the data online, and download the data sets.</a:t>
            </a:r>
          </a:p>
          <a:p>
            <a:pPr marL="285750" indent="-285750">
              <a:buFont typeface="Arial" panose="020B0604020202020204" pitchFamily="34" charset="0"/>
              <a:buChar char="•"/>
            </a:pPr>
            <a:r>
              <a:rPr lang="en-US" sz="2000" dirty="0" smtClean="0"/>
              <a:t>Here we’re going to search the Field Polls so click on “Search.”</a:t>
            </a:r>
          </a:p>
          <a:p>
            <a:endParaRPr lang="en-US" dirty="0"/>
          </a:p>
          <a:p>
            <a:endParaRPr lang="en-US" dirty="0"/>
          </a:p>
        </p:txBody>
      </p:sp>
      <p:sp>
        <p:nvSpPr>
          <p:cNvPr id="3" name="Slide Number Placeholder 2"/>
          <p:cNvSpPr>
            <a:spLocks noGrp="1"/>
          </p:cNvSpPr>
          <p:nvPr>
            <p:ph type="sldNum" sz="quarter" idx="12"/>
          </p:nvPr>
        </p:nvSpPr>
        <p:spPr/>
        <p:txBody>
          <a:bodyPr/>
          <a:lstStyle/>
          <a:p>
            <a:fld id="{01B28109-9244-4FC3-9D81-8C439D7C74E2}" type="slidenum">
              <a:rPr lang="en-US" smtClean="0"/>
              <a:t>11</a:t>
            </a:fld>
            <a:endParaRPr lang="en-US" dirty="0"/>
          </a:p>
        </p:txBody>
      </p:sp>
    </p:spTree>
    <p:extLst>
      <p:ext uri="{BB962C8B-B14F-4D97-AF65-F5344CB8AC3E}">
        <p14:creationId xmlns:p14="http://schemas.microsoft.com/office/powerpoint/2010/main" val="4123370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Selecting the Field Polls to Search</a:t>
            </a:r>
            <a:endParaRPr lang="en-US" sz="2400" dirty="0"/>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
            </a:pPr>
            <a:r>
              <a:rPr lang="en-US" sz="2000" dirty="0" smtClean="0"/>
              <a:t>First you have to select the Field Polls you want to search.</a:t>
            </a:r>
          </a:p>
          <a:p>
            <a:pPr marL="285750" indent="-285750">
              <a:buFont typeface="Wingdings" panose="05000000000000000000" pitchFamily="2" charset="2"/>
              <a:buChar char="§"/>
            </a:pPr>
            <a:r>
              <a:rPr lang="en-US" sz="2000" dirty="0" smtClean="0"/>
              <a:t>Select the decade that you want to search.  You can select more than one decade.</a:t>
            </a:r>
          </a:p>
          <a:p>
            <a:pPr marL="285750" indent="-285750">
              <a:buFont typeface="Wingdings" panose="05000000000000000000" pitchFamily="2" charset="2"/>
              <a:buChar char="§"/>
            </a:pPr>
            <a:r>
              <a:rPr lang="en-US" sz="2000" dirty="0" smtClean="0"/>
              <a:t>Here we’re going to select the 2010’s so click on that box.</a:t>
            </a:r>
          </a:p>
          <a:p>
            <a:pPr marL="285750" indent="-285750">
              <a:buFont typeface="Wingdings" panose="05000000000000000000" pitchFamily="2" charset="2"/>
              <a:buChar char="§"/>
            </a:pPr>
            <a:endParaRPr lang="en-US" dirty="0"/>
          </a:p>
        </p:txBody>
      </p:sp>
      <p:pic>
        <p:nvPicPr>
          <p:cNvPr id="9" name="Content Placeholder 8" descr="The first thing to do is to select the decade(s) you want to search." title="Choosisng the Field Polls to 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7395" y="1770657"/>
            <a:ext cx="5087060" cy="2857899"/>
          </a:xfrm>
        </p:spPr>
      </p:pic>
      <p:sp>
        <p:nvSpPr>
          <p:cNvPr id="3" name="Slide Number Placeholder 2"/>
          <p:cNvSpPr>
            <a:spLocks noGrp="1"/>
          </p:cNvSpPr>
          <p:nvPr>
            <p:ph type="sldNum" sz="quarter" idx="12"/>
          </p:nvPr>
        </p:nvSpPr>
        <p:spPr/>
        <p:txBody>
          <a:bodyPr/>
          <a:lstStyle/>
          <a:p>
            <a:fld id="{F1A7D1AD-4153-4F6D-9B83-AD5E13EADDF0}" type="slidenum">
              <a:rPr lang="en-US" smtClean="0"/>
              <a:t>12</a:t>
            </a:fld>
            <a:endParaRPr lang="en-US" dirty="0"/>
          </a:p>
        </p:txBody>
      </p:sp>
    </p:spTree>
    <p:extLst>
      <p:ext uri="{BB962C8B-B14F-4D97-AF65-F5344CB8AC3E}">
        <p14:creationId xmlns:p14="http://schemas.microsoft.com/office/powerpoint/2010/main" val="719131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Search by Keyword(s)</a:t>
            </a:r>
            <a:endParaRPr lang="en-US" sz="2400" dirty="0"/>
          </a:p>
        </p:txBody>
      </p:sp>
      <p:pic>
        <p:nvPicPr>
          <p:cNvPr id="6" name="Content Placeholder 5" descr="You can search the Field Polls by entering keywords in the search box. The search will give you all questions that contain these keywords." title="Searching by Keywo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079439"/>
            <a:ext cx="5111750" cy="2240334"/>
          </a:xfrm>
        </p:spPr>
      </p:pic>
      <p:sp>
        <p:nvSpPr>
          <p:cNvPr id="4" name="Text Placeholder 3"/>
          <p:cNvSpPr>
            <a:spLocks noGrp="1"/>
          </p:cNvSpPr>
          <p:nvPr>
            <p:ph type="body" sz="half" idx="2"/>
          </p:nvPr>
        </p:nvSpPr>
        <p:spPr/>
        <p:txBody>
          <a:bodyPr>
            <a:normAutofit lnSpcReduction="10000"/>
          </a:bodyPr>
          <a:lstStyle/>
          <a:p>
            <a:pPr marL="285750" indent="-285750">
              <a:buFont typeface="Wingdings" panose="05000000000000000000" pitchFamily="2" charset="2"/>
              <a:buChar char="§"/>
            </a:pPr>
            <a:r>
              <a:rPr lang="en-US" sz="1600" dirty="0"/>
              <a:t>Click on “Search Options and Results” to enter the keyword(s) for which you want to search.</a:t>
            </a:r>
          </a:p>
          <a:p>
            <a:pPr marL="285750" indent="-285750">
              <a:buFont typeface="Wingdings" panose="05000000000000000000" pitchFamily="2" charset="2"/>
              <a:buChar char="§"/>
            </a:pPr>
            <a:r>
              <a:rPr lang="en-US" sz="1600" dirty="0"/>
              <a:t>Enter your search term(s) in the box.  Let’s enter “abortion” in the box to find all </a:t>
            </a:r>
            <a:r>
              <a:rPr lang="en-US" sz="1600" dirty="0" smtClean="0"/>
              <a:t>variables </a:t>
            </a:r>
            <a:r>
              <a:rPr lang="en-US" sz="1600" dirty="0"/>
              <a:t>with the word “abortion” anywhere in the </a:t>
            </a:r>
            <a:r>
              <a:rPr lang="en-US" sz="1600" dirty="0" smtClean="0"/>
              <a:t>variable.</a:t>
            </a:r>
            <a:endParaRPr lang="en-US" sz="1600" dirty="0"/>
          </a:p>
          <a:p>
            <a:pPr marL="285750" indent="-285750">
              <a:buFont typeface="Wingdings" panose="05000000000000000000" pitchFamily="2" charset="2"/>
              <a:buChar char="§"/>
            </a:pPr>
            <a:r>
              <a:rPr lang="en-US" sz="1600" dirty="0"/>
              <a:t>Click on “Search Techniques Help” for tips on searching</a:t>
            </a:r>
            <a:r>
              <a:rPr lang="en-US" sz="1600" dirty="0" smtClean="0"/>
              <a:t>.</a:t>
            </a:r>
          </a:p>
          <a:p>
            <a:pPr marL="285750" indent="-285750">
              <a:buFont typeface="Wingdings" panose="05000000000000000000" pitchFamily="2" charset="2"/>
              <a:buChar char="§"/>
            </a:pPr>
            <a:r>
              <a:rPr lang="en-US" sz="1600" dirty="0" smtClean="0"/>
              <a:t>Note that you can search for variables that include all keywords or variables that include any search keyword.  The default is to search for variables that contain all keywords.</a:t>
            </a:r>
          </a:p>
          <a:p>
            <a:pPr marL="285750" indent="-285750">
              <a:buFont typeface="Wingdings" panose="05000000000000000000" pitchFamily="2" charset="2"/>
              <a:buChar char="§"/>
            </a:pPr>
            <a:r>
              <a:rPr lang="en-US" sz="1600" dirty="0" smtClean="0"/>
              <a:t>Click on “Search.”</a:t>
            </a:r>
            <a:endParaRPr lang="en-US" sz="1600" dirty="0"/>
          </a:p>
          <a:p>
            <a:endParaRPr lang="en-US" dirty="0"/>
          </a:p>
        </p:txBody>
      </p:sp>
      <p:sp>
        <p:nvSpPr>
          <p:cNvPr id="2" name="Slide Number Placeholder 1"/>
          <p:cNvSpPr>
            <a:spLocks noGrp="1"/>
          </p:cNvSpPr>
          <p:nvPr>
            <p:ph type="sldNum" sz="quarter" idx="12"/>
          </p:nvPr>
        </p:nvSpPr>
        <p:spPr/>
        <p:txBody>
          <a:bodyPr/>
          <a:lstStyle/>
          <a:p>
            <a:fld id="{F1A7D1AD-4153-4F6D-9B83-AD5E13EADDF0}" type="slidenum">
              <a:rPr lang="en-US" smtClean="0"/>
              <a:t>13</a:t>
            </a:fld>
            <a:endParaRPr lang="en-US" dirty="0"/>
          </a:p>
        </p:txBody>
      </p:sp>
    </p:spTree>
    <p:extLst>
      <p:ext uri="{BB962C8B-B14F-4D97-AF65-F5344CB8AC3E}">
        <p14:creationId xmlns:p14="http://schemas.microsoft.com/office/powerpoint/2010/main" val="136110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pic>
        <p:nvPicPr>
          <p:cNvPr id="5" name="Content Placeholder 4" descr="There are fourquestions in the polls we selected that contain the word &quot;abortion&quot; in them.  " title="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6400"/>
            <a:ext cx="8229600" cy="2667000"/>
          </a:xfrm>
        </p:spPr>
      </p:pic>
      <p:sp>
        <p:nvSpPr>
          <p:cNvPr id="3" name="Slide Number Placeholder 2"/>
          <p:cNvSpPr>
            <a:spLocks noGrp="1"/>
          </p:cNvSpPr>
          <p:nvPr>
            <p:ph type="sldNum" sz="quarter" idx="12"/>
          </p:nvPr>
        </p:nvSpPr>
        <p:spPr/>
        <p:txBody>
          <a:bodyPr/>
          <a:lstStyle/>
          <a:p>
            <a:fld id="{F1A7D1AD-4153-4F6D-9B83-AD5E13EADDF0}" type="slidenum">
              <a:rPr lang="en-US" smtClean="0"/>
              <a:t>14</a:t>
            </a:fld>
            <a:endParaRPr lang="en-US" dirty="0"/>
          </a:p>
        </p:txBody>
      </p:sp>
    </p:spTree>
    <p:extLst>
      <p:ext uri="{BB962C8B-B14F-4D97-AF65-F5344CB8AC3E}">
        <p14:creationId xmlns:p14="http://schemas.microsoft.com/office/powerpoint/2010/main" val="295341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variables</a:t>
            </a:r>
            <a:endParaRPr lang="en-US" dirty="0"/>
          </a:p>
        </p:txBody>
      </p:sp>
      <p:sp>
        <p:nvSpPr>
          <p:cNvPr id="3" name="Content Placeholder 2"/>
          <p:cNvSpPr>
            <a:spLocks noGrp="1"/>
          </p:cNvSpPr>
          <p:nvPr>
            <p:ph idx="1"/>
          </p:nvPr>
        </p:nvSpPr>
        <p:spPr/>
        <p:txBody>
          <a:bodyPr/>
          <a:lstStyle/>
          <a:p>
            <a:r>
              <a:rPr lang="en-US" dirty="0" smtClean="0"/>
              <a:t>All four variables are from the June/July Field Poll in 2010.  This is referred to as “Poll 1004.  That means it is the fourth survey in 2010.  </a:t>
            </a:r>
          </a:p>
          <a:p>
            <a:r>
              <a:rPr lang="en-US" dirty="0" smtClean="0"/>
              <a:t>Click on the “View” button to see the frequency distribution for that variable.  Let’s look at “Q31” which is the variable name.</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15</a:t>
            </a:fld>
            <a:endParaRPr lang="en-US" dirty="0"/>
          </a:p>
        </p:txBody>
      </p:sp>
    </p:spTree>
    <p:extLst>
      <p:ext uri="{BB962C8B-B14F-4D97-AF65-F5344CB8AC3E}">
        <p14:creationId xmlns:p14="http://schemas.microsoft.com/office/powerpoint/2010/main" val="918477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Favor Change in Abortion Laws </a:t>
            </a:r>
            <a:br>
              <a:rPr lang="en-US" dirty="0" smtClean="0"/>
            </a:br>
            <a:r>
              <a:rPr lang="en-US" dirty="0" smtClean="0"/>
              <a:t>Field Poll 1004</a:t>
            </a:r>
            <a:endParaRPr lang="en-US" dirty="0"/>
          </a:p>
        </p:txBody>
      </p:sp>
      <p:sp>
        <p:nvSpPr>
          <p:cNvPr id="3" name="Slide Number Placeholder 2"/>
          <p:cNvSpPr>
            <a:spLocks noGrp="1"/>
          </p:cNvSpPr>
          <p:nvPr>
            <p:ph type="sldNum" sz="quarter" idx="12"/>
          </p:nvPr>
        </p:nvSpPr>
        <p:spPr/>
        <p:txBody>
          <a:bodyPr/>
          <a:lstStyle/>
          <a:p>
            <a:fld id="{01B28109-9244-4FC3-9D81-8C439D7C74E2}" type="slidenum">
              <a:rPr lang="en-US" smtClean="0"/>
              <a:t>16</a:t>
            </a:fld>
            <a:endParaRPr lang="en-US" dirty="0"/>
          </a:p>
        </p:txBody>
      </p:sp>
      <p:pic>
        <p:nvPicPr>
          <p:cNvPr id="5" name="Content Placeholder 4" descr="Wehn you select &quot;View&quot; you will see the wording of the question and the frequency distribution." title="Viewing the Quies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6386" y="1600200"/>
            <a:ext cx="5971228" cy="4525963"/>
          </a:xfrm>
        </p:spPr>
      </p:pic>
    </p:spTree>
    <p:extLst>
      <p:ext uri="{BB962C8B-B14F-4D97-AF65-F5344CB8AC3E}">
        <p14:creationId xmlns:p14="http://schemas.microsoft.com/office/powerpoint/2010/main" val="2420936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a:t>We can download the data from </a:t>
            </a:r>
            <a:r>
              <a:rPr lang="en-US" dirty="0" smtClean="0"/>
              <a:t>Field </a:t>
            </a:r>
            <a:r>
              <a:rPr lang="en-US" dirty="0"/>
              <a:t>Poll </a:t>
            </a:r>
            <a:r>
              <a:rPr lang="en-US" dirty="0" smtClean="0"/>
              <a:t>1004 so </a:t>
            </a:r>
            <a:r>
              <a:rPr lang="en-US" dirty="0"/>
              <a:t>we can analyze the data further</a:t>
            </a:r>
            <a:r>
              <a:rPr lang="en-US" dirty="0" smtClean="0"/>
              <a:t>.</a:t>
            </a:r>
          </a:p>
          <a:p>
            <a:r>
              <a:rPr lang="en-US" dirty="0" smtClean="0"/>
              <a:t>To do this we have to go back to the download page on the UCDATA website.</a:t>
            </a:r>
          </a:p>
          <a:p>
            <a:r>
              <a:rPr lang="en-US" dirty="0" smtClean="0"/>
              <a:t>On your browser (in Firefox) you should see a tab that says </a:t>
            </a:r>
            <a:r>
              <a:rPr lang="en-US" dirty="0" smtClean="0">
                <a:hlinkClick r:id="rId3"/>
              </a:rPr>
              <a:t>UC DATA:DATA</a:t>
            </a:r>
            <a:r>
              <a:rPr lang="en-US" dirty="0" smtClean="0"/>
              <a:t>.  Click on that tab which will take you back to the page we looked at earlier.  If you have trouble finding it, click on the link above.  </a:t>
            </a:r>
            <a:endParaRPr lang="en-US" dirty="0"/>
          </a:p>
          <a:p>
            <a:r>
              <a:rPr lang="en-US" dirty="0" smtClean="0"/>
              <a:t>Click on Download and you should see the screen on the next slide. </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17</a:t>
            </a:fld>
            <a:endParaRPr lang="en-US" dirty="0"/>
          </a:p>
        </p:txBody>
      </p:sp>
    </p:spTree>
    <p:extLst>
      <p:ext uri="{BB962C8B-B14F-4D97-AF65-F5344CB8AC3E}">
        <p14:creationId xmlns:p14="http://schemas.microsoft.com/office/powerpoint/2010/main" val="1048580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the Field Polls to Download</a:t>
            </a:r>
            <a:endParaRPr lang="en-US" dirty="0"/>
          </a:p>
        </p:txBody>
      </p:sp>
      <p:pic>
        <p:nvPicPr>
          <p:cNvPr id="4" name="Content Placeholder 3" descr="When you click on Download on the UCDATA for Field Polls page you will see a list of file folders.  Tihs screen shows part of that list." title="Choosing the Field Polls to Downlo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6312" y="1720056"/>
            <a:ext cx="7191375" cy="4286250"/>
          </a:xfrm>
          <a:prstGeom prst="rect">
            <a:avLst/>
          </a:prstGeom>
        </p:spPr>
      </p:pic>
      <p:sp>
        <p:nvSpPr>
          <p:cNvPr id="3" name="Slide Number Placeholder 2"/>
          <p:cNvSpPr>
            <a:spLocks noGrp="1"/>
          </p:cNvSpPr>
          <p:nvPr>
            <p:ph type="sldNum" sz="quarter" idx="12"/>
          </p:nvPr>
        </p:nvSpPr>
        <p:spPr/>
        <p:txBody>
          <a:bodyPr/>
          <a:lstStyle/>
          <a:p>
            <a:fld id="{F1A7D1AD-4153-4F6D-9B83-AD5E13EADDF0}" type="slidenum">
              <a:rPr lang="en-US" smtClean="0"/>
              <a:t>18</a:t>
            </a:fld>
            <a:endParaRPr lang="en-US" dirty="0"/>
          </a:p>
        </p:txBody>
      </p:sp>
    </p:spTree>
    <p:extLst>
      <p:ext uri="{BB962C8B-B14F-4D97-AF65-F5344CB8AC3E}">
        <p14:creationId xmlns:p14="http://schemas.microsoft.com/office/powerpoint/2010/main" val="1038310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Choosing </a:t>
            </a:r>
            <a:r>
              <a:rPr lang="en-US" dirty="0"/>
              <a:t>the </a:t>
            </a:r>
            <a:r>
              <a:rPr lang="en-US" dirty="0" smtClean="0"/>
              <a:t>Files </a:t>
            </a:r>
            <a:r>
              <a:rPr lang="en-US" dirty="0"/>
              <a:t>to Download</a:t>
            </a:r>
            <a:br>
              <a:rPr lang="en-US" dirty="0"/>
            </a:br>
            <a:endParaRPr lang="en-US" dirty="0"/>
          </a:p>
        </p:txBody>
      </p:sp>
      <p:sp>
        <p:nvSpPr>
          <p:cNvPr id="3" name="Content Placeholder 2"/>
          <p:cNvSpPr>
            <a:spLocks noGrp="1"/>
          </p:cNvSpPr>
          <p:nvPr>
            <p:ph sz="half" idx="1"/>
          </p:nvPr>
        </p:nvSpPr>
        <p:spPr>
          <a:xfrm>
            <a:off x="457200" y="1600200"/>
            <a:ext cx="2590800" cy="4525963"/>
          </a:xfrm>
        </p:spPr>
        <p:txBody>
          <a:bodyPr>
            <a:normAutofit lnSpcReduction="10000"/>
          </a:bodyPr>
          <a:lstStyle/>
          <a:p>
            <a:r>
              <a:rPr lang="en-US" dirty="0" smtClean="0"/>
              <a:t>You want to scroll down until you see Field Poll 1004.</a:t>
            </a:r>
          </a:p>
          <a:p>
            <a:r>
              <a:rPr lang="en-US" dirty="0" smtClean="0"/>
              <a:t>Click on the folder icon to open it.</a:t>
            </a:r>
          </a:p>
          <a:p>
            <a:r>
              <a:rPr lang="en-US" dirty="0" smtClean="0"/>
              <a:t>This is what you should see.</a:t>
            </a:r>
          </a:p>
          <a:p>
            <a:pPr marL="0" indent="0">
              <a:buNone/>
            </a:pPr>
            <a:endParaRPr lang="en-US" dirty="0"/>
          </a:p>
        </p:txBody>
      </p:sp>
      <p:pic>
        <p:nvPicPr>
          <p:cNvPr id="6" name="Content Placeholder 5" descr="This is the list of files that can be downloaded for Field Poll 1004." title="Choosing the Files to Downloa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0" y="1981200"/>
            <a:ext cx="5608420" cy="1988245"/>
          </a:xfrm>
        </p:spPr>
      </p:pic>
      <p:sp>
        <p:nvSpPr>
          <p:cNvPr id="4" name="Slide Number Placeholder 3"/>
          <p:cNvSpPr>
            <a:spLocks noGrp="1"/>
          </p:cNvSpPr>
          <p:nvPr>
            <p:ph type="sldNum" sz="quarter" idx="12"/>
          </p:nvPr>
        </p:nvSpPr>
        <p:spPr/>
        <p:txBody>
          <a:bodyPr/>
          <a:lstStyle/>
          <a:p>
            <a:fld id="{F1A7D1AD-4153-4F6D-9B83-AD5E13EADDF0}" type="slidenum">
              <a:rPr lang="en-US" smtClean="0"/>
              <a:t>19</a:t>
            </a:fld>
            <a:endParaRPr lang="en-US" dirty="0"/>
          </a:p>
        </p:txBody>
      </p:sp>
    </p:spTree>
    <p:extLst>
      <p:ext uri="{BB962C8B-B14F-4D97-AF65-F5344CB8AC3E}">
        <p14:creationId xmlns:p14="http://schemas.microsoft.com/office/powerpoint/2010/main" val="373418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 Screen Captures</a:t>
            </a:r>
            <a:endParaRPr lang="en-US" dirty="0"/>
          </a:p>
        </p:txBody>
      </p:sp>
      <p:sp>
        <p:nvSpPr>
          <p:cNvPr id="3" name="Content Placeholder 2"/>
          <p:cNvSpPr>
            <a:spLocks noGrp="1"/>
          </p:cNvSpPr>
          <p:nvPr>
            <p:ph idx="1"/>
          </p:nvPr>
        </p:nvSpPr>
        <p:spPr/>
        <p:txBody>
          <a:bodyPr/>
          <a:lstStyle/>
          <a:p>
            <a:r>
              <a:rPr lang="en-US" dirty="0" smtClean="0"/>
              <a:t>The images in this PowerPoint are screen captures from various web sites.</a:t>
            </a:r>
          </a:p>
          <a:p>
            <a:r>
              <a:rPr lang="en-US" dirty="0" smtClean="0"/>
              <a:t>To see a description of the screen capture, right click on the image and then click on Format Picture.  Click on Alt Text and a description of the image will appear.</a:t>
            </a:r>
          </a:p>
          <a:p>
            <a:r>
              <a:rPr lang="en-US" dirty="0" smtClean="0"/>
              <a:t>To close the Alt Text box click on Close.</a:t>
            </a:r>
            <a:endParaRPr lang="en-US" dirty="0"/>
          </a:p>
        </p:txBody>
      </p:sp>
      <p:sp>
        <p:nvSpPr>
          <p:cNvPr id="4" name="Slide Number Placeholder 3"/>
          <p:cNvSpPr>
            <a:spLocks noGrp="1"/>
          </p:cNvSpPr>
          <p:nvPr>
            <p:ph type="sldNum" sz="quarter" idx="12"/>
          </p:nvPr>
        </p:nvSpPr>
        <p:spPr/>
        <p:txBody>
          <a:bodyPr/>
          <a:lstStyle/>
          <a:p>
            <a:fld id="{6C647285-A8DC-426C-B030-C03879B3021C}" type="slidenum">
              <a:rPr lang="en-US" smtClean="0"/>
              <a:t>2</a:t>
            </a:fld>
            <a:endParaRPr lang="en-US" dirty="0"/>
          </a:p>
        </p:txBody>
      </p:sp>
    </p:spTree>
    <p:extLst>
      <p:ext uri="{BB962C8B-B14F-4D97-AF65-F5344CB8AC3E}">
        <p14:creationId xmlns:p14="http://schemas.microsoft.com/office/powerpoint/2010/main" val="262435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 to Download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You’ll see a list of files you can download.</a:t>
            </a:r>
          </a:p>
          <a:p>
            <a:r>
              <a:rPr lang="en-US" dirty="0" smtClean="0"/>
              <a:t>The files that you will want to download are:</a:t>
            </a:r>
          </a:p>
          <a:p>
            <a:pPr lvl="1"/>
            <a:r>
              <a:rPr lang="en-US" dirty="0" smtClean="0"/>
              <a:t>Main Quex_Eng.doc is a Word file that contains the questions in the survey.  Clicking on the file will open it in Word.</a:t>
            </a:r>
          </a:p>
          <a:p>
            <a:pPr lvl="1"/>
            <a:r>
              <a:rPr lang="en-US" dirty="0" smtClean="0"/>
              <a:t>1004.sav is the SPSS file that contains the data which you will have to open in SPSS.</a:t>
            </a:r>
          </a:p>
          <a:p>
            <a:pPr lvl="1"/>
            <a:r>
              <a:rPr lang="en-US" dirty="0" smtClean="0"/>
              <a:t>The README.txt file is a text file that contains information about the survey.  Clicking on the file will open it.</a:t>
            </a:r>
          </a:p>
          <a:p>
            <a:r>
              <a:rPr lang="en-US" dirty="0" smtClean="0"/>
              <a:t>In Firefox you can click on each of these files and save them to your download folder.  </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20</a:t>
            </a:fld>
            <a:endParaRPr lang="en-US" dirty="0"/>
          </a:p>
        </p:txBody>
      </p:sp>
    </p:spTree>
    <p:extLst>
      <p:ext uri="{BB962C8B-B14F-4D97-AF65-F5344CB8AC3E}">
        <p14:creationId xmlns:p14="http://schemas.microsoft.com/office/powerpoint/2010/main" val="2729885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a:t>
            </a:r>
            <a:endParaRPr lang="en-US" dirty="0"/>
          </a:p>
        </p:txBody>
      </p:sp>
      <p:sp>
        <p:nvSpPr>
          <p:cNvPr id="3" name="Content Placeholder 2"/>
          <p:cNvSpPr>
            <a:spLocks noGrp="1"/>
          </p:cNvSpPr>
          <p:nvPr>
            <p:ph idx="1"/>
          </p:nvPr>
        </p:nvSpPr>
        <p:spPr/>
        <p:txBody>
          <a:bodyPr/>
          <a:lstStyle/>
          <a:p>
            <a:r>
              <a:rPr lang="en-US" dirty="0" smtClean="0"/>
              <a:t>The file will now be in the download folder on your hard drive.</a:t>
            </a:r>
          </a:p>
          <a:p>
            <a:r>
              <a:rPr lang="en-US" dirty="0" smtClean="0"/>
              <a:t>Go to your download folder and make sure that the file is there.</a:t>
            </a:r>
          </a:p>
          <a:p>
            <a:r>
              <a:rPr lang="en-US" dirty="0"/>
              <a:t>You can </a:t>
            </a:r>
            <a:r>
              <a:rPr lang="en-US" dirty="0" smtClean="0"/>
              <a:t>move it to </a:t>
            </a:r>
            <a:r>
              <a:rPr lang="en-US" dirty="0"/>
              <a:t>whatever folder you want to put </a:t>
            </a:r>
            <a:r>
              <a:rPr lang="en-US" dirty="0" smtClean="0"/>
              <a:t>it in </a:t>
            </a:r>
            <a:r>
              <a:rPr lang="en-US" dirty="0"/>
              <a:t>by clicking on </a:t>
            </a:r>
            <a:r>
              <a:rPr lang="en-US" dirty="0" smtClean="0"/>
              <a:t>it and </a:t>
            </a:r>
            <a:r>
              <a:rPr lang="en-US" dirty="0"/>
              <a:t>dragging </a:t>
            </a:r>
            <a:r>
              <a:rPr lang="en-US" dirty="0" smtClean="0"/>
              <a:t>it to </a:t>
            </a:r>
            <a:r>
              <a:rPr lang="en-US" dirty="0"/>
              <a:t>the appropriate folder.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21</a:t>
            </a:fld>
            <a:endParaRPr lang="en-US" dirty="0"/>
          </a:p>
        </p:txBody>
      </p:sp>
    </p:spTree>
    <p:extLst>
      <p:ext uri="{BB962C8B-B14F-4D97-AF65-F5344CB8AC3E}">
        <p14:creationId xmlns:p14="http://schemas.microsoft.com/office/powerpoint/2010/main" val="1654134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your Data</a:t>
            </a:r>
            <a:endParaRPr lang="en-US" dirty="0"/>
          </a:p>
        </p:txBody>
      </p:sp>
      <p:sp>
        <p:nvSpPr>
          <p:cNvPr id="3" name="Content Placeholder 2"/>
          <p:cNvSpPr>
            <a:spLocks noGrp="1"/>
          </p:cNvSpPr>
          <p:nvPr>
            <p:ph idx="1"/>
          </p:nvPr>
        </p:nvSpPr>
        <p:spPr/>
        <p:txBody>
          <a:bodyPr>
            <a:normAutofit fontScale="92500"/>
          </a:bodyPr>
          <a:lstStyle/>
          <a:p>
            <a:r>
              <a:rPr lang="en-US" dirty="0" smtClean="0"/>
              <a:t>Now that you have downloaded Field Poll 1004 you can open SPSS and analyze your data.</a:t>
            </a:r>
          </a:p>
          <a:p>
            <a:r>
              <a:rPr lang="en-US" dirty="0" smtClean="0"/>
              <a:t>Another option is to analyze the data online using Survey Documentation and Analysis (SDA).</a:t>
            </a:r>
          </a:p>
          <a:p>
            <a:r>
              <a:rPr lang="en-US" dirty="0" smtClean="0"/>
              <a:t>SDA is an online statistical package written at UC Berkeley.  You can use SDA on any computer where you have internet access and you don’t need a site license.  It’s free.</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22</a:t>
            </a:fld>
            <a:endParaRPr lang="en-US" dirty="0"/>
          </a:p>
        </p:txBody>
      </p:sp>
    </p:spTree>
    <p:extLst>
      <p:ext uri="{BB962C8B-B14F-4D97-AF65-F5344CB8AC3E}">
        <p14:creationId xmlns:p14="http://schemas.microsoft.com/office/powerpoint/2010/main" val="833396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your Data Using SDA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Let’s do some simple statistical analysis of Field Poll 1004 using the UCDATA website.</a:t>
            </a:r>
          </a:p>
          <a:p>
            <a:r>
              <a:rPr lang="en-US" dirty="0" smtClean="0"/>
              <a:t>Go back to the </a:t>
            </a:r>
            <a:r>
              <a:rPr lang="en-US" dirty="0" smtClean="0">
                <a:hlinkClick r:id="rId3"/>
              </a:rPr>
              <a:t>UCDATA home page</a:t>
            </a:r>
            <a:r>
              <a:rPr lang="en-US" dirty="0" smtClean="0"/>
              <a:t>.  </a:t>
            </a:r>
          </a:p>
          <a:p>
            <a:r>
              <a:rPr lang="en-US" dirty="0" smtClean="0"/>
              <a:t>When conducting your analysis, it is important to always apply sample weights when running your tabulations.  The survey data will not be representative if the sample weights are not applied.</a:t>
            </a:r>
          </a:p>
          <a:p>
            <a:r>
              <a:rPr lang="en-US" dirty="0" smtClean="0"/>
              <a:t>Scroll down the page and you will see what is on the next slide.</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23</a:t>
            </a:fld>
            <a:endParaRPr lang="en-US" dirty="0"/>
          </a:p>
        </p:txBody>
      </p:sp>
    </p:spTree>
    <p:extLst>
      <p:ext uri="{BB962C8B-B14F-4D97-AF65-F5344CB8AC3E}">
        <p14:creationId xmlns:p14="http://schemas.microsoft.com/office/powerpoint/2010/main" val="766465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sz="half" idx="1"/>
          </p:nvPr>
        </p:nvSpPr>
        <p:spPr>
          <a:xfrm>
            <a:off x="457200" y="1600200"/>
            <a:ext cx="2895600" cy="4525963"/>
          </a:xfrm>
        </p:spPr>
        <p:txBody>
          <a:bodyPr/>
          <a:lstStyle/>
          <a:p>
            <a:r>
              <a:rPr lang="en-US" dirty="0"/>
              <a:t>Click on “Analyze” to open SDA.</a:t>
            </a:r>
          </a:p>
          <a:p>
            <a:endParaRPr lang="en-US" dirty="0"/>
          </a:p>
        </p:txBody>
      </p:sp>
      <p:pic>
        <p:nvPicPr>
          <p:cNvPr id="6" name="Content Placeholder 5" descr="Clicking on &quot;Analyze&quot; will open SDA." title="Using SDA to Analyze your Dat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0400" y="1828800"/>
            <a:ext cx="5316646" cy="1560130"/>
          </a:xfrm>
        </p:spPr>
      </p:pic>
      <p:sp>
        <p:nvSpPr>
          <p:cNvPr id="4" name="Slide Number Placeholder 3"/>
          <p:cNvSpPr>
            <a:spLocks noGrp="1"/>
          </p:cNvSpPr>
          <p:nvPr>
            <p:ph type="sldNum" sz="quarter" idx="12"/>
          </p:nvPr>
        </p:nvSpPr>
        <p:spPr/>
        <p:txBody>
          <a:bodyPr/>
          <a:lstStyle/>
          <a:p>
            <a:fld id="{F1A7D1AD-4153-4F6D-9B83-AD5E13EADDF0}" type="slidenum">
              <a:rPr lang="en-US" smtClean="0"/>
              <a:t>24</a:t>
            </a:fld>
            <a:endParaRPr lang="en-US" dirty="0"/>
          </a:p>
        </p:txBody>
      </p:sp>
    </p:spTree>
    <p:extLst>
      <p:ext uri="{BB962C8B-B14F-4D97-AF65-F5344CB8AC3E}">
        <p14:creationId xmlns:p14="http://schemas.microsoft.com/office/powerpoint/2010/main" val="2177822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the Field Poll You Want to Analyze Using SDA</a:t>
            </a:r>
            <a:endParaRPr lang="en-US" dirty="0"/>
          </a:p>
        </p:txBody>
      </p:sp>
      <p:sp>
        <p:nvSpPr>
          <p:cNvPr id="3" name="Content Placeholder 2"/>
          <p:cNvSpPr>
            <a:spLocks noGrp="1"/>
          </p:cNvSpPr>
          <p:nvPr>
            <p:ph sz="half" idx="1"/>
          </p:nvPr>
        </p:nvSpPr>
        <p:spPr>
          <a:xfrm>
            <a:off x="457200" y="1600200"/>
            <a:ext cx="2971800" cy="4525963"/>
          </a:xfrm>
        </p:spPr>
        <p:txBody>
          <a:bodyPr/>
          <a:lstStyle/>
          <a:p>
            <a:r>
              <a:rPr lang="en-US" dirty="0"/>
              <a:t>Scroll down the page until you find Field Poll </a:t>
            </a:r>
            <a:r>
              <a:rPr lang="en-US" dirty="0" smtClean="0"/>
              <a:t>1004 </a:t>
            </a:r>
            <a:r>
              <a:rPr lang="en-US" dirty="0"/>
              <a:t>and click on it. </a:t>
            </a:r>
          </a:p>
          <a:p>
            <a:r>
              <a:rPr lang="en-US" dirty="0"/>
              <a:t>This should open SDA and you’ll see what’s on the next slide.</a:t>
            </a:r>
          </a:p>
        </p:txBody>
      </p:sp>
      <p:pic>
        <p:nvPicPr>
          <p:cNvPr id="6" name="Content Placeholder 5" descr="These are the files in the  specified year range that you can analyze using SDA.  You want to select Poll 1004 by clicking on it." title="Choosing the Field Poll You Want to Analyze Using SD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33800" y="2133600"/>
            <a:ext cx="4975989" cy="2397850"/>
          </a:xfrm>
        </p:spPr>
      </p:pic>
      <p:sp>
        <p:nvSpPr>
          <p:cNvPr id="4" name="Slide Number Placeholder 3"/>
          <p:cNvSpPr>
            <a:spLocks noGrp="1"/>
          </p:cNvSpPr>
          <p:nvPr>
            <p:ph type="sldNum" sz="quarter" idx="12"/>
          </p:nvPr>
        </p:nvSpPr>
        <p:spPr/>
        <p:txBody>
          <a:bodyPr/>
          <a:lstStyle/>
          <a:p>
            <a:fld id="{F1A7D1AD-4153-4F6D-9B83-AD5E13EADDF0}" type="slidenum">
              <a:rPr lang="en-US" smtClean="0"/>
              <a:t>25</a:t>
            </a:fld>
            <a:endParaRPr lang="en-US" dirty="0"/>
          </a:p>
        </p:txBody>
      </p:sp>
    </p:spTree>
    <p:extLst>
      <p:ext uri="{BB962C8B-B14F-4D97-AF65-F5344CB8AC3E}">
        <p14:creationId xmlns:p14="http://schemas.microsoft.com/office/powerpoint/2010/main" val="304371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SDA</a:t>
            </a:r>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26</a:t>
            </a:fld>
            <a:endParaRPr lang="en-US" dirty="0"/>
          </a:p>
        </p:txBody>
      </p:sp>
      <p:pic>
        <p:nvPicPr>
          <p:cNvPr id="4" name="Content Placeholder 3" descr="This is the SDA page where you will start your analysis of the data.  " title="SD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1200"/>
            <a:ext cx="8229600" cy="3109769"/>
          </a:xfrm>
        </p:spPr>
      </p:pic>
    </p:spTree>
    <p:extLst>
      <p:ext uri="{BB962C8B-B14F-4D97-AF65-F5344CB8AC3E}">
        <p14:creationId xmlns:p14="http://schemas.microsoft.com/office/powerpoint/2010/main" val="3831699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the Variable for Which You Want a Frequency Distribution</a:t>
            </a:r>
            <a:endParaRPr lang="en-US" dirty="0"/>
          </a:p>
        </p:txBody>
      </p:sp>
      <p:sp>
        <p:nvSpPr>
          <p:cNvPr id="3" name="Content Placeholder 2"/>
          <p:cNvSpPr>
            <a:spLocks noGrp="1"/>
          </p:cNvSpPr>
          <p:nvPr>
            <p:ph idx="1"/>
          </p:nvPr>
        </p:nvSpPr>
        <p:spPr/>
        <p:txBody>
          <a:bodyPr>
            <a:normAutofit/>
          </a:bodyPr>
          <a:lstStyle/>
          <a:p>
            <a:r>
              <a:rPr lang="en-US" dirty="0" smtClean="0"/>
              <a:t>In the left-hand margin you will see a list of variable categories.  One of these categories is “Hot Button Issues” which includes abortion.   Click on the + sign and it will expand the list and show the variables.  One of those variables is Q31.</a:t>
            </a:r>
          </a:p>
          <a:p>
            <a:r>
              <a:rPr lang="en-US" dirty="0" smtClean="0"/>
              <a:t>Enter the variable name, Q31, in the “Row” box.</a:t>
            </a:r>
          </a:p>
          <a:p>
            <a:pPr marL="0" indent="0">
              <a:buNone/>
            </a:pPr>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27</a:t>
            </a:fld>
            <a:endParaRPr lang="en-US" dirty="0"/>
          </a:p>
        </p:txBody>
      </p:sp>
    </p:spTree>
    <p:extLst>
      <p:ext uri="{BB962C8B-B14F-4D97-AF65-F5344CB8AC3E}">
        <p14:creationId xmlns:p14="http://schemas.microsoft.com/office/powerpoint/2010/main" val="4069401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a Frequency </a:t>
            </a:r>
            <a:r>
              <a:rPr lang="en-US" dirty="0"/>
              <a:t>Distribution </a:t>
            </a:r>
            <a:r>
              <a:rPr lang="en-US" dirty="0" smtClean="0"/>
              <a:t/>
            </a:r>
            <a:br>
              <a:rPr lang="en-US" dirty="0" smtClean="0"/>
            </a:br>
            <a:r>
              <a:rPr lang="en-US" dirty="0" smtClean="0"/>
              <a:t>in </a:t>
            </a:r>
            <a:r>
              <a:rPr lang="en-US" dirty="0"/>
              <a:t>SDA</a:t>
            </a:r>
          </a:p>
        </p:txBody>
      </p:sp>
      <p:sp>
        <p:nvSpPr>
          <p:cNvPr id="3" name="Content Placeholder 2" descr="Enter the variable name, Q31, in the row box to ask for the frequency distribution.                                                                                      " title="Getting a Frequency Distribution in SDA"/>
          <p:cNvSpPr>
            <a:spLocks noGrp="1"/>
          </p:cNvSpPr>
          <p:nvPr>
            <p:ph sz="half" idx="1"/>
          </p:nvPr>
        </p:nvSpPr>
        <p:spPr/>
        <p:txBody>
          <a:bodyPr/>
          <a:lstStyle/>
          <a:p>
            <a:r>
              <a:rPr lang="en-US" dirty="0"/>
              <a:t>This is what you will see.</a:t>
            </a:r>
          </a:p>
          <a:p>
            <a:r>
              <a:rPr lang="en-US" dirty="0"/>
              <a:t>Click on “Run the table” at the bottom of the screen</a:t>
            </a:r>
            <a:r>
              <a:rPr lang="en-US" dirty="0" smtClean="0"/>
              <a:t>.</a:t>
            </a:r>
          </a:p>
          <a:p>
            <a:r>
              <a:rPr lang="en-US" dirty="0" smtClean="0"/>
              <a:t>Note that the weight variable (WT1) has been applied.</a:t>
            </a:r>
            <a:endParaRPr lang="en-US" dirty="0"/>
          </a:p>
          <a:p>
            <a:pPr marL="0" indent="0">
              <a:buNone/>
            </a:pPr>
            <a:endParaRPr lang="en-US" dirty="0"/>
          </a:p>
        </p:txBody>
      </p:sp>
      <p:pic>
        <p:nvPicPr>
          <p:cNvPr id="5" name="Content Placeholder 4" descr="Enter the variable name, Q31, to get the frequency distribution." title="Getting a Frequency Distribution  in SD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286000"/>
            <a:ext cx="4038600" cy="2201881"/>
          </a:xfrm>
        </p:spPr>
      </p:pic>
      <p:sp>
        <p:nvSpPr>
          <p:cNvPr id="4" name="Slide Number Placeholder 3"/>
          <p:cNvSpPr>
            <a:spLocks noGrp="1"/>
          </p:cNvSpPr>
          <p:nvPr>
            <p:ph type="sldNum" sz="quarter" idx="12"/>
          </p:nvPr>
        </p:nvSpPr>
        <p:spPr/>
        <p:txBody>
          <a:bodyPr/>
          <a:lstStyle/>
          <a:p>
            <a:fld id="{F1A7D1AD-4153-4F6D-9B83-AD5E13EADDF0}" type="slidenum">
              <a:rPr lang="en-US" smtClean="0"/>
              <a:t>28</a:t>
            </a:fld>
            <a:endParaRPr lang="en-US" dirty="0"/>
          </a:p>
        </p:txBody>
      </p:sp>
    </p:spTree>
    <p:extLst>
      <p:ext uri="{BB962C8B-B14F-4D97-AF65-F5344CB8AC3E}">
        <p14:creationId xmlns:p14="http://schemas.microsoft.com/office/powerpoint/2010/main" val="4177625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a:t>
            </a:r>
            <a:endParaRPr lang="en-US" dirty="0"/>
          </a:p>
        </p:txBody>
      </p:sp>
      <p:sp>
        <p:nvSpPr>
          <p:cNvPr id="3" name="Content Placeholder 2"/>
          <p:cNvSpPr>
            <a:spLocks noGrp="1"/>
          </p:cNvSpPr>
          <p:nvPr>
            <p:ph sz="half" idx="1"/>
          </p:nvPr>
        </p:nvSpPr>
        <p:spPr>
          <a:xfrm>
            <a:off x="457200" y="1600200"/>
            <a:ext cx="3048000" cy="4525963"/>
          </a:xfrm>
        </p:spPr>
        <p:txBody>
          <a:bodyPr>
            <a:normAutofit fontScale="92500" lnSpcReduction="20000"/>
          </a:bodyPr>
          <a:lstStyle/>
          <a:p>
            <a:r>
              <a:rPr lang="en-US" dirty="0"/>
              <a:t>You’ll see the frequency distribution for </a:t>
            </a:r>
            <a:r>
              <a:rPr lang="en-US" dirty="0" smtClean="0"/>
              <a:t>Q31</a:t>
            </a:r>
            <a:r>
              <a:rPr lang="en-US" dirty="0"/>
              <a:t>.</a:t>
            </a:r>
          </a:p>
          <a:p>
            <a:r>
              <a:rPr lang="en-US" dirty="0"/>
              <a:t>Always make sure that a weight has been selected.  The survey data will not be representative if the sample weights are not applied.</a:t>
            </a:r>
          </a:p>
          <a:p>
            <a:endParaRPr lang="en-US" dirty="0"/>
          </a:p>
        </p:txBody>
      </p:sp>
      <p:pic>
        <p:nvPicPr>
          <p:cNvPr id="5" name="Content Placeholder 4" descr="This is the frequency distribution for Q31 that SDA gives you." title="Frequency Distribu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5200" y="1905000"/>
            <a:ext cx="4678418" cy="3311133"/>
          </a:xfrm>
        </p:spPr>
      </p:pic>
      <p:sp>
        <p:nvSpPr>
          <p:cNvPr id="4" name="Slide Number Placeholder 3"/>
          <p:cNvSpPr>
            <a:spLocks noGrp="1"/>
          </p:cNvSpPr>
          <p:nvPr>
            <p:ph type="sldNum" sz="quarter" idx="12"/>
          </p:nvPr>
        </p:nvSpPr>
        <p:spPr/>
        <p:txBody>
          <a:bodyPr/>
          <a:lstStyle/>
          <a:p>
            <a:fld id="{F1A7D1AD-4153-4F6D-9B83-AD5E13EADDF0}" type="slidenum">
              <a:rPr lang="en-US" smtClean="0"/>
              <a:t>29</a:t>
            </a:fld>
            <a:endParaRPr lang="en-US" dirty="0"/>
          </a:p>
        </p:txBody>
      </p:sp>
    </p:spTree>
    <p:extLst>
      <p:ext uri="{BB962C8B-B14F-4D97-AF65-F5344CB8AC3E}">
        <p14:creationId xmlns:p14="http://schemas.microsoft.com/office/powerpoint/2010/main" val="232282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Field Poll?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Field Poll was established in 1947 by Mervin Field.</a:t>
            </a:r>
          </a:p>
          <a:p>
            <a:r>
              <a:rPr lang="en-US" dirty="0"/>
              <a:t>A</a:t>
            </a:r>
            <a:r>
              <a:rPr lang="en-US" dirty="0" smtClean="0"/>
              <a:t>n independent non-partisan survey of California public opinion covering a wide range of political and social topics.</a:t>
            </a:r>
          </a:p>
          <a:p>
            <a:r>
              <a:rPr lang="en-US" dirty="0" smtClean="0"/>
              <a:t>One of the major statewide public opinion polls in California.</a:t>
            </a:r>
          </a:p>
          <a:p>
            <a:r>
              <a:rPr lang="en-US" dirty="0"/>
              <a:t>C</a:t>
            </a:r>
            <a:r>
              <a:rPr lang="en-US" dirty="0" smtClean="0"/>
              <a:t>onducted by The Field Research Corporation which is located in San Francisco.</a:t>
            </a:r>
          </a:p>
          <a:p>
            <a:r>
              <a:rPr lang="en-US" dirty="0" smtClean="0"/>
              <a:t>The Field Poll typically conducts approximately three to seven polls annually.  </a:t>
            </a:r>
          </a:p>
        </p:txBody>
      </p:sp>
      <p:sp>
        <p:nvSpPr>
          <p:cNvPr id="4" name="Slide Number Placeholder 3"/>
          <p:cNvSpPr>
            <a:spLocks noGrp="1"/>
          </p:cNvSpPr>
          <p:nvPr>
            <p:ph type="sldNum" sz="quarter" idx="12"/>
          </p:nvPr>
        </p:nvSpPr>
        <p:spPr/>
        <p:txBody>
          <a:bodyPr/>
          <a:lstStyle/>
          <a:p>
            <a:fld id="{01B28109-9244-4FC3-9D81-8C439D7C74E2}" type="slidenum">
              <a:rPr lang="en-US" smtClean="0"/>
              <a:t>3</a:t>
            </a:fld>
            <a:endParaRPr lang="en-US" dirty="0"/>
          </a:p>
        </p:txBody>
      </p:sp>
    </p:spTree>
    <p:extLst>
      <p:ext uri="{BB962C8B-B14F-4D97-AF65-F5344CB8AC3E}">
        <p14:creationId xmlns:p14="http://schemas.microsoft.com/office/powerpoint/2010/main" val="3584307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t>
            </a:r>
            <a:r>
              <a:rPr lang="en-US" dirty="0" smtClean="0"/>
              <a:t>Get a Crosstab</a:t>
            </a:r>
            <a:endParaRPr lang="en-US" dirty="0"/>
          </a:p>
        </p:txBody>
      </p:sp>
      <p:sp>
        <p:nvSpPr>
          <p:cNvPr id="3" name="Content Placeholder 2"/>
          <p:cNvSpPr>
            <a:spLocks noGrp="1"/>
          </p:cNvSpPr>
          <p:nvPr>
            <p:ph idx="1"/>
          </p:nvPr>
        </p:nvSpPr>
        <p:spPr/>
        <p:txBody>
          <a:bodyPr>
            <a:normAutofit/>
          </a:bodyPr>
          <a:lstStyle/>
          <a:p>
            <a:r>
              <a:rPr lang="en-US" dirty="0" smtClean="0"/>
              <a:t>Now let’s run a crosstabulation of Q31 by Q113 (gender) which will show us how men and women responded to Q31.</a:t>
            </a:r>
          </a:p>
          <a:p>
            <a:r>
              <a:rPr lang="en-US" dirty="0" smtClean="0"/>
              <a:t>Go back to the SDA page that shows the variables in the left-hand margin.  You will see “Demographics.”  Click on the + sign and it will expand the list so you will see all the demographic variables in the poll.</a:t>
            </a:r>
          </a:p>
        </p:txBody>
      </p:sp>
      <p:sp>
        <p:nvSpPr>
          <p:cNvPr id="4" name="Slide Number Placeholder 3"/>
          <p:cNvSpPr>
            <a:spLocks noGrp="1"/>
          </p:cNvSpPr>
          <p:nvPr>
            <p:ph type="sldNum" sz="quarter" idx="12"/>
          </p:nvPr>
        </p:nvSpPr>
        <p:spPr/>
        <p:txBody>
          <a:bodyPr/>
          <a:lstStyle/>
          <a:p>
            <a:fld id="{01B28109-9244-4FC3-9D81-8C439D7C74E2}" type="slidenum">
              <a:rPr lang="en-US" smtClean="0"/>
              <a:t>30</a:t>
            </a:fld>
            <a:endParaRPr lang="en-US" dirty="0"/>
          </a:p>
        </p:txBody>
      </p:sp>
    </p:spTree>
    <p:extLst>
      <p:ext uri="{BB962C8B-B14F-4D97-AF65-F5344CB8AC3E}">
        <p14:creationId xmlns:p14="http://schemas.microsoft.com/office/powerpoint/2010/main" val="366246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of Variables in the </a:t>
            </a:r>
            <a:br>
              <a:rPr lang="en-US" dirty="0"/>
            </a:br>
            <a:r>
              <a:rPr lang="en-US" dirty="0"/>
              <a:t>Demographics Category </a:t>
            </a:r>
          </a:p>
        </p:txBody>
      </p:sp>
      <p:sp>
        <p:nvSpPr>
          <p:cNvPr id="3" name="Content Placeholder 2"/>
          <p:cNvSpPr>
            <a:spLocks noGrp="1"/>
          </p:cNvSpPr>
          <p:nvPr>
            <p:ph sz="half" idx="1"/>
          </p:nvPr>
        </p:nvSpPr>
        <p:spPr>
          <a:xfrm>
            <a:off x="457200" y="1600200"/>
            <a:ext cx="2667000" cy="4525963"/>
          </a:xfrm>
        </p:spPr>
        <p:txBody>
          <a:bodyPr/>
          <a:lstStyle/>
          <a:p>
            <a:r>
              <a:rPr lang="en-US" dirty="0"/>
              <a:t>This is what you will see.  Note that sex is </a:t>
            </a:r>
            <a:r>
              <a:rPr lang="en-US" dirty="0" smtClean="0"/>
              <a:t>V113.</a:t>
            </a:r>
            <a:endParaRPr lang="en-US" dirty="0"/>
          </a:p>
          <a:p>
            <a:endParaRPr lang="en-US" dirty="0"/>
          </a:p>
        </p:txBody>
      </p:sp>
      <p:pic>
        <p:nvPicPr>
          <p:cNvPr id="6" name="Content Placeholder 5" descr="This is a partial list of variables in the Demographics category.  Sex is Q113." title="List of Variables in the Demogarphics Categor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4800" y="1752600"/>
            <a:ext cx="2905531" cy="2314898"/>
          </a:xfrm>
        </p:spPr>
      </p:pic>
      <p:sp>
        <p:nvSpPr>
          <p:cNvPr id="4" name="Slide Number Placeholder 3"/>
          <p:cNvSpPr>
            <a:spLocks noGrp="1"/>
          </p:cNvSpPr>
          <p:nvPr>
            <p:ph type="sldNum" sz="quarter" idx="12"/>
          </p:nvPr>
        </p:nvSpPr>
        <p:spPr/>
        <p:txBody>
          <a:bodyPr/>
          <a:lstStyle/>
          <a:p>
            <a:fld id="{F1A7D1AD-4153-4F6D-9B83-AD5E13EADDF0}" type="slidenum">
              <a:rPr lang="en-US" smtClean="0"/>
              <a:t>31</a:t>
            </a:fld>
            <a:endParaRPr lang="en-US" dirty="0"/>
          </a:p>
        </p:txBody>
      </p:sp>
    </p:spTree>
    <p:extLst>
      <p:ext uri="{BB962C8B-B14F-4D97-AF65-F5344CB8AC3E}">
        <p14:creationId xmlns:p14="http://schemas.microsoft.com/office/powerpoint/2010/main" val="2200051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 Crosstab</a:t>
            </a:r>
            <a:endParaRPr lang="en-US" dirty="0"/>
          </a:p>
        </p:txBody>
      </p:sp>
      <p:sp>
        <p:nvSpPr>
          <p:cNvPr id="3" name="Content Placeholder 2"/>
          <p:cNvSpPr>
            <a:spLocks noGrp="1"/>
          </p:cNvSpPr>
          <p:nvPr>
            <p:ph sz="half" idx="1"/>
          </p:nvPr>
        </p:nvSpPr>
        <p:spPr>
          <a:xfrm>
            <a:off x="457200" y="1600200"/>
            <a:ext cx="3048000" cy="4525963"/>
          </a:xfrm>
        </p:spPr>
        <p:txBody>
          <a:bodyPr>
            <a:normAutofit/>
          </a:bodyPr>
          <a:lstStyle/>
          <a:p>
            <a:r>
              <a:rPr lang="en-US" sz="2000" dirty="0"/>
              <a:t>Enter Q</a:t>
            </a:r>
            <a:r>
              <a:rPr lang="en-US" sz="2000" dirty="0" smtClean="0"/>
              <a:t>113 </a:t>
            </a:r>
            <a:r>
              <a:rPr lang="en-US" sz="2000" dirty="0"/>
              <a:t>into the “Column” box.  Click on “Run the Table” and you will see what is on the next slide</a:t>
            </a:r>
            <a:r>
              <a:rPr lang="en-US" sz="2000" dirty="0" smtClean="0"/>
              <a:t>.</a:t>
            </a:r>
          </a:p>
          <a:p>
            <a:r>
              <a:rPr lang="en-US" sz="2000" dirty="0" smtClean="0"/>
              <a:t>Click on “Output Options” and note that column percents and color coding are selected.  Column percents is the default.</a:t>
            </a:r>
          </a:p>
          <a:p>
            <a:r>
              <a:rPr lang="en-US" sz="2000" dirty="0" smtClean="0"/>
              <a:t>Click on “Chart Options” and note that stacked bar chart is selected.</a:t>
            </a:r>
          </a:p>
          <a:p>
            <a:endParaRPr lang="en-US" dirty="0"/>
          </a:p>
        </p:txBody>
      </p:sp>
      <p:pic>
        <p:nvPicPr>
          <p:cNvPr id="6" name="Content Placeholder 5" descr="To get a crosstab all you have to do is to enter the dependent                                                                                                                                                                                                                                                                                                                                       variable in the row box and the independent variable in the column box and select the options you want to use." title="Getting a Crosstab"/>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57600" y="1981200"/>
            <a:ext cx="4648860" cy="2518904"/>
          </a:xfrm>
        </p:spPr>
      </p:pic>
      <p:sp>
        <p:nvSpPr>
          <p:cNvPr id="4" name="Slide Number Placeholder 3"/>
          <p:cNvSpPr>
            <a:spLocks noGrp="1"/>
          </p:cNvSpPr>
          <p:nvPr>
            <p:ph type="sldNum" sz="quarter" idx="12"/>
          </p:nvPr>
        </p:nvSpPr>
        <p:spPr/>
        <p:txBody>
          <a:bodyPr/>
          <a:lstStyle/>
          <a:p>
            <a:fld id="{F1A7D1AD-4153-4F6D-9B83-AD5E13EADDF0}" type="slidenum">
              <a:rPr lang="en-US" smtClean="0"/>
              <a:t>32</a:t>
            </a:fld>
            <a:endParaRPr lang="en-US" dirty="0"/>
          </a:p>
        </p:txBody>
      </p:sp>
    </p:spTree>
    <p:extLst>
      <p:ext uri="{BB962C8B-B14F-4D97-AF65-F5344CB8AC3E}">
        <p14:creationId xmlns:p14="http://schemas.microsoft.com/office/powerpoint/2010/main" val="690101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 from SDA</a:t>
            </a:r>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33</a:t>
            </a:fld>
            <a:endParaRPr lang="en-US" dirty="0"/>
          </a:p>
        </p:txBody>
      </p:sp>
      <p:pic>
        <p:nvPicPr>
          <p:cNvPr id="4" name="Content Placeholder 3" descr="This is the crosstab you get from SDA." title="Crosstab from SD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2212" y="1772444"/>
            <a:ext cx="4219575" cy="4181475"/>
          </a:xfrm>
        </p:spPr>
      </p:pic>
    </p:spTree>
    <p:extLst>
      <p:ext uri="{BB962C8B-B14F-4D97-AF65-F5344CB8AC3E}">
        <p14:creationId xmlns:p14="http://schemas.microsoft.com/office/powerpoint/2010/main" val="3471558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Poll Data on the UCDATA Website</a:t>
            </a:r>
            <a:endParaRPr lang="en-US" dirty="0"/>
          </a:p>
        </p:txBody>
      </p:sp>
      <p:sp>
        <p:nvSpPr>
          <p:cNvPr id="3" name="Content Placeholder 2"/>
          <p:cNvSpPr>
            <a:spLocks noGrp="1"/>
          </p:cNvSpPr>
          <p:nvPr>
            <p:ph idx="1"/>
          </p:nvPr>
        </p:nvSpPr>
        <p:spPr/>
        <p:txBody>
          <a:bodyPr>
            <a:normAutofit lnSpcReduction="10000"/>
          </a:bodyPr>
          <a:lstStyle/>
          <a:p>
            <a:r>
              <a:rPr lang="en-US" dirty="0" smtClean="0"/>
              <a:t>In this PowerPoint we have demonstrated how to use the </a:t>
            </a:r>
            <a:r>
              <a:rPr lang="en-US" dirty="0"/>
              <a:t>UCDATA website </a:t>
            </a:r>
            <a:r>
              <a:rPr lang="en-US" dirty="0" smtClean="0"/>
              <a:t>to do the following:</a:t>
            </a:r>
            <a:endParaRPr lang="en-US" dirty="0"/>
          </a:p>
          <a:p>
            <a:pPr lvl="1"/>
            <a:r>
              <a:rPr lang="en-US" dirty="0"/>
              <a:t>Search t</a:t>
            </a:r>
            <a:r>
              <a:rPr lang="en-US" dirty="0" smtClean="0"/>
              <a:t>he </a:t>
            </a:r>
            <a:r>
              <a:rPr lang="en-US" dirty="0"/>
              <a:t>Field </a:t>
            </a:r>
            <a:r>
              <a:rPr lang="en-US" dirty="0" smtClean="0"/>
              <a:t>Polls.</a:t>
            </a:r>
            <a:endParaRPr lang="en-US" dirty="0"/>
          </a:p>
          <a:p>
            <a:pPr lvl="1"/>
            <a:r>
              <a:rPr lang="en-US" dirty="0"/>
              <a:t>Download t</a:t>
            </a:r>
            <a:r>
              <a:rPr lang="en-US" dirty="0" smtClean="0"/>
              <a:t>he </a:t>
            </a:r>
            <a:r>
              <a:rPr lang="en-US" dirty="0"/>
              <a:t>Field Poll data to your computer so you can analyze the data.  Field Polls can be downloaded as SPSS files or as raw data files.</a:t>
            </a:r>
          </a:p>
          <a:p>
            <a:pPr lvl="1"/>
            <a:r>
              <a:rPr lang="en-US" dirty="0"/>
              <a:t>Analyze t</a:t>
            </a:r>
            <a:r>
              <a:rPr lang="en-US" dirty="0" smtClean="0"/>
              <a:t>he </a:t>
            </a:r>
            <a:r>
              <a:rPr lang="en-US" dirty="0"/>
              <a:t>Field Poll data online using a statistical package called Survey Documentation and Analysis (SDA). </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34</a:t>
            </a:fld>
            <a:endParaRPr lang="en-US" dirty="0"/>
          </a:p>
        </p:txBody>
      </p:sp>
    </p:spTree>
    <p:extLst>
      <p:ext uri="{BB962C8B-B14F-4D97-AF65-F5344CB8AC3E}">
        <p14:creationId xmlns:p14="http://schemas.microsoft.com/office/powerpoint/2010/main" val="1743110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Research Corporation</a:t>
            </a:r>
            <a:endParaRPr lang="en-US" dirty="0"/>
          </a:p>
        </p:txBody>
      </p:sp>
      <p:sp>
        <p:nvSpPr>
          <p:cNvPr id="3" name="Content Placeholder 2"/>
          <p:cNvSpPr>
            <a:spLocks noGrp="1"/>
          </p:cNvSpPr>
          <p:nvPr>
            <p:ph idx="1"/>
          </p:nvPr>
        </p:nvSpPr>
        <p:spPr/>
        <p:txBody>
          <a:bodyPr/>
          <a:lstStyle/>
          <a:p>
            <a:r>
              <a:rPr lang="en-US" dirty="0" smtClean="0"/>
              <a:t>To learn more about The Field Poll and Field Research Corporation, go to </a:t>
            </a:r>
            <a:r>
              <a:rPr lang="en-US" dirty="0"/>
              <a:t>their </a:t>
            </a:r>
            <a:r>
              <a:rPr lang="en-US" dirty="0" smtClean="0">
                <a:hlinkClick r:id="rId3"/>
              </a:rPr>
              <a:t>website</a:t>
            </a:r>
            <a:r>
              <a:rPr lang="en-US" dirty="0" smtClean="0"/>
              <a:t>. </a:t>
            </a:r>
          </a:p>
          <a:p>
            <a:r>
              <a:rPr lang="en-US" dirty="0" smtClean="0"/>
              <a:t>Their home page is on the next slide.</a:t>
            </a:r>
          </a:p>
          <a:p>
            <a:r>
              <a:rPr lang="en-US" dirty="0" smtClean="0"/>
              <a:t>At the bottom of the page, there is a link to the “Field Poll Archives.” Click on the link and you will see the archive of past Field poll reports.</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35</a:t>
            </a:fld>
            <a:endParaRPr lang="en-US" dirty="0"/>
          </a:p>
        </p:txBody>
      </p:sp>
    </p:spTree>
    <p:extLst>
      <p:ext uri="{BB962C8B-B14F-4D97-AF65-F5344CB8AC3E}">
        <p14:creationId xmlns:p14="http://schemas.microsoft.com/office/powerpoint/2010/main" val="638301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Field Poll</a:t>
            </a:r>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36</a:t>
            </a:fld>
            <a:endParaRPr lang="en-US" dirty="0"/>
          </a:p>
        </p:txBody>
      </p:sp>
      <p:pic>
        <p:nvPicPr>
          <p:cNvPr id="6" name="Content Placeholder 5" descr="This is the home page for the Field Research Corporaton that produces the Field Polls." title="Field Poll Home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447800"/>
            <a:ext cx="6045012" cy="4384089"/>
          </a:xfrm>
        </p:spPr>
      </p:pic>
    </p:spTree>
    <p:extLst>
      <p:ext uri="{BB962C8B-B14F-4D97-AF65-F5344CB8AC3E}">
        <p14:creationId xmlns:p14="http://schemas.microsoft.com/office/powerpoint/2010/main" val="3609443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Poll Archives</a:t>
            </a:r>
            <a:endParaRPr lang="en-US" dirty="0"/>
          </a:p>
        </p:txBody>
      </p:sp>
      <p:sp>
        <p:nvSpPr>
          <p:cNvPr id="3" name="Content Placeholder 2"/>
          <p:cNvSpPr>
            <a:spLocks noGrp="1"/>
          </p:cNvSpPr>
          <p:nvPr>
            <p:ph sz="half" idx="1"/>
          </p:nvPr>
        </p:nvSpPr>
        <p:spPr>
          <a:xfrm>
            <a:off x="533400" y="1600200"/>
            <a:ext cx="2286000" cy="4525963"/>
          </a:xfrm>
        </p:spPr>
        <p:txBody>
          <a:bodyPr>
            <a:normAutofit fontScale="92500" lnSpcReduction="10000"/>
          </a:bodyPr>
          <a:lstStyle/>
          <a:p>
            <a:r>
              <a:rPr lang="en-US" dirty="0" smtClean="0"/>
              <a:t>Clicking on Field Poll Archives at the bottom of the Field home page will give a list of Field reports.</a:t>
            </a:r>
          </a:p>
          <a:p>
            <a:r>
              <a:rPr lang="en-US" dirty="0" smtClean="0"/>
              <a:t>Click </a:t>
            </a:r>
            <a:r>
              <a:rPr lang="en-US" dirty="0"/>
              <a:t>on </a:t>
            </a:r>
            <a:r>
              <a:rPr lang="en-US" dirty="0" smtClean="0"/>
              <a:t>a report </a:t>
            </a:r>
            <a:r>
              <a:rPr lang="en-US" dirty="0"/>
              <a:t>to read it.</a:t>
            </a:r>
          </a:p>
          <a:p>
            <a:endParaRPr lang="en-US" dirty="0"/>
          </a:p>
        </p:txBody>
      </p:sp>
      <p:pic>
        <p:nvPicPr>
          <p:cNvPr id="6" name="Content Placeholder 5" descr="This is a partial list of Field Poll reports." title="Field Poll Archive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00400" y="1905000"/>
            <a:ext cx="5486400" cy="2833305"/>
          </a:xfrm>
        </p:spPr>
      </p:pic>
      <p:sp>
        <p:nvSpPr>
          <p:cNvPr id="4" name="Slide Number Placeholder 3"/>
          <p:cNvSpPr>
            <a:spLocks noGrp="1"/>
          </p:cNvSpPr>
          <p:nvPr>
            <p:ph type="sldNum" sz="quarter" idx="12"/>
          </p:nvPr>
        </p:nvSpPr>
        <p:spPr/>
        <p:txBody>
          <a:bodyPr/>
          <a:lstStyle/>
          <a:p>
            <a:fld id="{F1A7D1AD-4153-4F6D-9B83-AD5E13EADDF0}" type="slidenum">
              <a:rPr lang="en-US" smtClean="0"/>
              <a:t>37</a:t>
            </a:fld>
            <a:endParaRPr lang="en-US" dirty="0"/>
          </a:p>
        </p:txBody>
      </p:sp>
    </p:spTree>
    <p:extLst>
      <p:ext uri="{BB962C8B-B14F-4D97-AF65-F5344CB8AC3E}">
        <p14:creationId xmlns:p14="http://schemas.microsoft.com/office/powerpoint/2010/main" val="4209882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Poll Methodology</a:t>
            </a:r>
            <a:endParaRPr lang="en-US" dirty="0"/>
          </a:p>
        </p:txBody>
      </p:sp>
      <p:sp>
        <p:nvSpPr>
          <p:cNvPr id="3" name="Content Placeholder 2"/>
          <p:cNvSpPr>
            <a:spLocks noGrp="1"/>
          </p:cNvSpPr>
          <p:nvPr>
            <p:ph idx="1"/>
          </p:nvPr>
        </p:nvSpPr>
        <p:spPr/>
        <p:txBody>
          <a:bodyPr>
            <a:normAutofit fontScale="55000" lnSpcReduction="20000"/>
          </a:bodyPr>
          <a:lstStyle/>
          <a:p>
            <a:r>
              <a:rPr lang="en-US" sz="3800" dirty="0"/>
              <a:t>It's important to keep in mind that The Field Poll changed its sampling methodology twice in its history, once in 1979 and a second time in 2006</a:t>
            </a:r>
            <a:r>
              <a:rPr lang="en-US" sz="3800" dirty="0" smtClean="0"/>
              <a:t>.  </a:t>
            </a:r>
          </a:p>
          <a:p>
            <a:r>
              <a:rPr lang="en-US" sz="3800" dirty="0" smtClean="0"/>
              <a:t>Surveys conducted prior to 1979 were conducted among a random sample of California adults using a door-to-door cluster sampling design.</a:t>
            </a:r>
          </a:p>
          <a:p>
            <a:r>
              <a:rPr lang="en-US" sz="3800" dirty="0" smtClean="0"/>
              <a:t>Between 1979 and 2005, all Field Poll surveys were conducted by telephone among a random sample of California adults using a random digit dial sampling methodology,</a:t>
            </a:r>
          </a:p>
          <a:p>
            <a:r>
              <a:rPr lang="en-US" sz="3800" dirty="0" smtClean="0"/>
              <a:t>Surveys conducted since 2006 have been conducted using a random sample of California voters by telephone using a registration-based sampling methodology.</a:t>
            </a:r>
          </a:p>
          <a:p>
            <a:r>
              <a:rPr lang="en-US" sz="3800" dirty="0" smtClean="0"/>
              <a:t>For a more detailed description of the survey methods used by the The Field Poll, go to The Field Poll’s home page and click on the link toward the bottom of the page to read about the Field Poll Methodology.</a:t>
            </a:r>
          </a:p>
          <a:p>
            <a:r>
              <a:rPr lang="en-US" sz="3800" dirty="0" smtClean="0"/>
              <a:t>You’ll see what it looks like on the next slide</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38</a:t>
            </a:fld>
            <a:endParaRPr lang="en-US" dirty="0"/>
          </a:p>
        </p:txBody>
      </p:sp>
    </p:spTree>
    <p:extLst>
      <p:ext uri="{BB962C8B-B14F-4D97-AF65-F5344CB8AC3E}">
        <p14:creationId xmlns:p14="http://schemas.microsoft.com/office/powerpoint/2010/main" val="1423528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Poll Methodology Page</a:t>
            </a:r>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39</a:t>
            </a:fld>
            <a:endParaRPr lang="en-US" dirty="0"/>
          </a:p>
        </p:txBody>
      </p:sp>
      <p:pic>
        <p:nvPicPr>
          <p:cNvPr id="4" name="Content Placeholder 3" descr="This is a discription of the methodology used in the Field Polls." title="Field Poll Methdolog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2845" y="1600200"/>
            <a:ext cx="3938309" cy="4525963"/>
          </a:xfrm>
        </p:spPr>
      </p:pic>
    </p:spTree>
    <p:extLst>
      <p:ext uri="{BB962C8B-B14F-4D97-AF65-F5344CB8AC3E}">
        <p14:creationId xmlns:p14="http://schemas.microsoft.com/office/powerpoint/2010/main" val="481961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access to </a:t>
            </a:r>
            <a:br>
              <a:rPr lang="en-US" dirty="0" smtClean="0"/>
            </a:br>
            <a:r>
              <a:rPr lang="en-US" dirty="0" smtClean="0"/>
              <a:t>The Field Poll?</a:t>
            </a:r>
            <a:endParaRPr lang="en-US" dirty="0"/>
          </a:p>
        </p:txBody>
      </p:sp>
      <p:sp>
        <p:nvSpPr>
          <p:cNvPr id="3" name="Content Placeholder 2"/>
          <p:cNvSpPr>
            <a:spLocks noGrp="1"/>
          </p:cNvSpPr>
          <p:nvPr>
            <p:ph idx="1"/>
          </p:nvPr>
        </p:nvSpPr>
        <p:spPr/>
        <p:txBody>
          <a:bodyPr>
            <a:normAutofit lnSpcReduction="10000"/>
          </a:bodyPr>
          <a:lstStyle/>
          <a:p>
            <a:r>
              <a:rPr lang="en-US" dirty="0" smtClean="0"/>
              <a:t>CSU campuses subscribe yearly to the social science databases which include:</a:t>
            </a:r>
          </a:p>
          <a:p>
            <a:pPr lvl="1"/>
            <a:r>
              <a:rPr lang="en-US" dirty="0" smtClean="0"/>
              <a:t>The Field Poll</a:t>
            </a:r>
          </a:p>
          <a:p>
            <a:pPr lvl="1"/>
            <a:r>
              <a:rPr lang="en-US" dirty="0" smtClean="0"/>
              <a:t>The Roper Center for Public Opinion Research</a:t>
            </a:r>
          </a:p>
          <a:p>
            <a:pPr lvl="1"/>
            <a:r>
              <a:rPr lang="en-US" dirty="0" smtClean="0"/>
              <a:t>The Inter-university Consortium for Political and Social Research</a:t>
            </a:r>
          </a:p>
          <a:p>
            <a:r>
              <a:rPr lang="en-US" dirty="0" smtClean="0"/>
              <a:t>Campuses that subscribe have free access to all these databases for their students, faculty and staff.</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4</a:t>
            </a:fld>
            <a:endParaRPr lang="en-US" dirty="0"/>
          </a:p>
        </p:txBody>
      </p:sp>
    </p:spTree>
    <p:extLst>
      <p:ext uri="{BB962C8B-B14F-4D97-AF65-F5344CB8AC3E}">
        <p14:creationId xmlns:p14="http://schemas.microsoft.com/office/powerpoint/2010/main" val="1839714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Science Research and Instructional Council (SSRIC)</a:t>
            </a:r>
            <a:endParaRPr lang="en-US" dirty="0"/>
          </a:p>
        </p:txBody>
      </p:sp>
      <p:sp>
        <p:nvSpPr>
          <p:cNvPr id="3" name="Content Placeholder 2"/>
          <p:cNvSpPr>
            <a:spLocks noGrp="1"/>
          </p:cNvSpPr>
          <p:nvPr>
            <p:ph idx="1"/>
          </p:nvPr>
        </p:nvSpPr>
        <p:spPr/>
        <p:txBody>
          <a:bodyPr>
            <a:normAutofit/>
          </a:bodyPr>
          <a:lstStyle/>
          <a:p>
            <a:r>
              <a:rPr lang="en-US" dirty="0" smtClean="0"/>
              <a:t>Another way to learn more about the Field Polls is by going to the SSRIC’s web site.</a:t>
            </a:r>
          </a:p>
          <a:p>
            <a:r>
              <a:rPr lang="en-US" dirty="0" smtClean="0"/>
              <a:t>The home page is on the next slide.</a:t>
            </a:r>
          </a:p>
          <a:p>
            <a:r>
              <a:rPr lang="en-US" dirty="0" smtClean="0"/>
              <a:t>Click on “Field” under “Data” in the upper left.</a:t>
            </a:r>
          </a:p>
          <a:p>
            <a:r>
              <a:rPr lang="en-US" dirty="0" smtClean="0"/>
              <a:t>Explore the SSRIC web site while you are there.  There is lots of information about other data archives (e.g., Roper Center and ICPSR) and teaching resources.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40</a:t>
            </a:fld>
            <a:endParaRPr lang="en-US" dirty="0"/>
          </a:p>
        </p:txBody>
      </p:sp>
    </p:spTree>
    <p:extLst>
      <p:ext uri="{BB962C8B-B14F-4D97-AF65-F5344CB8AC3E}">
        <p14:creationId xmlns:p14="http://schemas.microsoft.com/office/powerpoint/2010/main" val="4200336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3"/>
              </a:rPr>
              <a:t>SSRIC</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41</a:t>
            </a:fld>
            <a:endParaRPr lang="en-US" dirty="0"/>
          </a:p>
        </p:txBody>
      </p:sp>
      <p:pic>
        <p:nvPicPr>
          <p:cNvPr id="5" name="Content Placeholder 4" descr="This is the SSRIC home page." title="SSRIC"/>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8564" y="1600200"/>
            <a:ext cx="5626872" cy="4525963"/>
          </a:xfrm>
        </p:spPr>
      </p:pic>
    </p:spTree>
    <p:extLst>
      <p:ext uri="{BB962C8B-B14F-4D97-AF65-F5344CB8AC3E}">
        <p14:creationId xmlns:p14="http://schemas.microsoft.com/office/powerpoint/2010/main" val="2308202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the SSRIC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Here are some of the resources you will find on the SSRIC web site.  Some of these resources are available only to faculty and students in the CSU.</a:t>
            </a:r>
          </a:p>
          <a:p>
            <a:pPr lvl="1"/>
            <a:r>
              <a:rPr lang="en-US" dirty="0" smtClean="0"/>
              <a:t>Under “Data” on the left you can get information about ICPSR, Field, Roper, the General Social Survey, and instructional data sets.</a:t>
            </a:r>
          </a:p>
          <a:p>
            <a:pPr lvl="1"/>
            <a:r>
              <a:rPr lang="en-US" dirty="0" smtClean="0"/>
              <a:t>Under “Participate” there is information about the Field Faculty Fellow, the ICPSR Summer Program, the SSRIC’s Social Science Student Symposium, and workshops that the SSRIC will come to your campus and offer.</a:t>
            </a:r>
          </a:p>
          <a:p>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42</a:t>
            </a:fld>
            <a:endParaRPr lang="en-US" dirty="0"/>
          </a:p>
        </p:txBody>
      </p:sp>
    </p:spTree>
    <p:extLst>
      <p:ext uri="{BB962C8B-B14F-4D97-AF65-F5344CB8AC3E}">
        <p14:creationId xmlns:p14="http://schemas.microsoft.com/office/powerpoint/2010/main" val="3419717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Resources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 “Teaching Resources” there are exercises and data sets that you can use in your classes.  There is also an extensive set of links to other sites  of methodological and statistical relevance.  These resources are typically available to everyone regardless of whether you are part of the CSU or not.</a:t>
            </a:r>
          </a:p>
          <a:p>
            <a:r>
              <a:rPr lang="en-US" dirty="0" smtClean="0"/>
              <a:t>Under “Council” you can look up the SSRIC campus representative on your campus and learn more about the SSRIC Council.</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43</a:t>
            </a:fld>
            <a:endParaRPr lang="en-US" dirty="0"/>
          </a:p>
        </p:txBody>
      </p:sp>
    </p:spTree>
    <p:extLst>
      <p:ext uri="{BB962C8B-B14F-4D97-AF65-F5344CB8AC3E}">
        <p14:creationId xmlns:p14="http://schemas.microsoft.com/office/powerpoint/2010/main" val="1391292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Browsers</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be using Firefox as our browser for this PowerPoint.</a:t>
            </a:r>
          </a:p>
          <a:p>
            <a:r>
              <a:rPr lang="en-US" dirty="0" smtClean="0"/>
              <a:t>If you are using Internet Explorer or Google Chrome, you will need to set your browser to use passive FTP.  The default setting in Firefox is to use passive FTP.</a:t>
            </a:r>
          </a:p>
          <a:p>
            <a:r>
              <a:rPr lang="en-US" dirty="0"/>
              <a:t>I</a:t>
            </a:r>
            <a:r>
              <a:rPr lang="en-US" dirty="0" smtClean="0"/>
              <a:t>nstructions for setting Internet Explorer and Google Chrome to use passive FTP</a:t>
            </a:r>
            <a:r>
              <a:rPr lang="en-US" dirty="0"/>
              <a:t> </a:t>
            </a:r>
            <a:r>
              <a:rPr lang="en-US" dirty="0" smtClean="0"/>
              <a:t>are on the </a:t>
            </a:r>
            <a:r>
              <a:rPr lang="en-US" dirty="0" smtClean="0">
                <a:hlinkClick r:id="rId3"/>
              </a:rPr>
              <a:t>SSRIC website</a:t>
            </a:r>
            <a:r>
              <a:rPr lang="en-US" dirty="0" smtClean="0"/>
              <a:t>.</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5</a:t>
            </a:fld>
            <a:endParaRPr lang="en-US" dirty="0"/>
          </a:p>
        </p:txBody>
      </p:sp>
    </p:spTree>
    <p:extLst>
      <p:ext uri="{BB962C8B-B14F-4D97-AF65-F5344CB8AC3E}">
        <p14:creationId xmlns:p14="http://schemas.microsoft.com/office/powerpoint/2010/main" val="1913391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data stored?</a:t>
            </a:r>
            <a:endParaRPr lang="en-US" dirty="0"/>
          </a:p>
        </p:txBody>
      </p:sp>
      <p:sp>
        <p:nvSpPr>
          <p:cNvPr id="3" name="Content Placeholder 2"/>
          <p:cNvSpPr>
            <a:spLocks noGrp="1"/>
          </p:cNvSpPr>
          <p:nvPr>
            <p:ph idx="1"/>
          </p:nvPr>
        </p:nvSpPr>
        <p:spPr/>
        <p:txBody>
          <a:bodyPr>
            <a:normAutofit/>
          </a:bodyPr>
          <a:lstStyle/>
          <a:p>
            <a:r>
              <a:rPr lang="en-US" dirty="0" smtClean="0"/>
              <a:t>The CSU has an arrangement with UCDATA at Berkeley to provide CSU campuses that subscribe to the social science databases access to the Field Polls.</a:t>
            </a:r>
          </a:p>
          <a:p>
            <a:r>
              <a:rPr lang="en-US" dirty="0" smtClean="0"/>
              <a:t>Access to the Field Polls </a:t>
            </a:r>
            <a:r>
              <a:rPr lang="en-US" dirty="0"/>
              <a:t>on CSU </a:t>
            </a:r>
            <a:r>
              <a:rPr lang="en-US" dirty="0" smtClean="0"/>
              <a:t>campuses is IP authenticated.  This means that in order to access the Field Polls, you will need to do so from your CSU campus.</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6</a:t>
            </a:fld>
            <a:endParaRPr lang="en-US" dirty="0"/>
          </a:p>
        </p:txBody>
      </p:sp>
    </p:spTree>
    <p:extLst>
      <p:ext uri="{BB962C8B-B14F-4D97-AF65-F5344CB8AC3E}">
        <p14:creationId xmlns:p14="http://schemas.microsoft.com/office/powerpoint/2010/main" val="341214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UCDATA Website</a:t>
            </a:r>
            <a:endParaRPr lang="en-US" dirty="0"/>
          </a:p>
        </p:txBody>
      </p:sp>
      <p:sp>
        <p:nvSpPr>
          <p:cNvPr id="3" name="Content Placeholder 2"/>
          <p:cNvSpPr>
            <a:spLocks noGrp="1"/>
          </p:cNvSpPr>
          <p:nvPr>
            <p:ph idx="1"/>
          </p:nvPr>
        </p:nvSpPr>
        <p:spPr/>
        <p:txBody>
          <a:bodyPr>
            <a:normAutofit/>
          </a:bodyPr>
          <a:lstStyle/>
          <a:p>
            <a:r>
              <a:rPr lang="en-US" dirty="0" smtClean="0"/>
              <a:t>The UCDATA website allows you to:</a:t>
            </a:r>
          </a:p>
          <a:p>
            <a:pPr lvl="1"/>
            <a:r>
              <a:rPr lang="en-US" dirty="0" smtClean="0"/>
              <a:t>Search the Field Polls from 1956 through the present. </a:t>
            </a:r>
          </a:p>
          <a:p>
            <a:pPr lvl="1"/>
            <a:r>
              <a:rPr lang="en-US" dirty="0" smtClean="0"/>
              <a:t>Download the Field Poll data to your computer so you can analyze the data.  Field Polls can be downloaded as SPSS files or as raw data files.</a:t>
            </a:r>
          </a:p>
          <a:p>
            <a:pPr lvl="1"/>
            <a:r>
              <a:rPr lang="en-US" dirty="0" smtClean="0"/>
              <a:t>Analyze the Field Poll data online using a statistical package called Survey Documentation and Analysis (SDA). </a:t>
            </a:r>
          </a:p>
          <a:p>
            <a:pPr marL="0" indent="0">
              <a:buNone/>
            </a:pPr>
            <a:endParaRPr lang="en-US" dirty="0" smtClean="0"/>
          </a:p>
        </p:txBody>
      </p:sp>
      <p:sp>
        <p:nvSpPr>
          <p:cNvPr id="4" name="Slide Number Placeholder 3"/>
          <p:cNvSpPr>
            <a:spLocks noGrp="1"/>
          </p:cNvSpPr>
          <p:nvPr>
            <p:ph type="sldNum" sz="quarter" idx="12"/>
          </p:nvPr>
        </p:nvSpPr>
        <p:spPr/>
        <p:txBody>
          <a:bodyPr/>
          <a:lstStyle/>
          <a:p>
            <a:fld id="{01B28109-9244-4FC3-9D81-8C439D7C74E2}" type="slidenum">
              <a:rPr lang="en-US" smtClean="0"/>
              <a:t>7</a:t>
            </a:fld>
            <a:endParaRPr lang="en-US" dirty="0"/>
          </a:p>
        </p:txBody>
      </p:sp>
    </p:spTree>
    <p:extLst>
      <p:ext uri="{BB962C8B-B14F-4D97-AF65-F5344CB8AC3E}">
        <p14:creationId xmlns:p14="http://schemas.microsoft.com/office/powerpoint/2010/main" val="767321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Polls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“Students, faculty and staff at the </a:t>
            </a:r>
            <a:r>
              <a:rPr lang="en-US" b="1" dirty="0"/>
              <a:t>University of California (UC)</a:t>
            </a:r>
            <a:r>
              <a:rPr lang="en-US" dirty="0"/>
              <a:t> and </a:t>
            </a:r>
            <a:r>
              <a:rPr lang="en-US" b="1" dirty="0"/>
              <a:t>California State </a:t>
            </a:r>
            <a:r>
              <a:rPr lang="en-US" b="1" dirty="0" smtClean="0"/>
              <a:t>University (CSUs)  </a:t>
            </a:r>
            <a:r>
              <a:rPr lang="en-US" dirty="0"/>
              <a:t>may use </a:t>
            </a:r>
            <a:r>
              <a:rPr lang="en-US" b="1" i="1" dirty="0"/>
              <a:t>all</a:t>
            </a:r>
            <a:r>
              <a:rPr lang="en-US" dirty="0"/>
              <a:t> available Field Poll data</a:t>
            </a:r>
            <a:r>
              <a:rPr lang="en-US" b="1" dirty="0" smtClean="0"/>
              <a:t>.”</a:t>
            </a:r>
          </a:p>
          <a:p>
            <a:r>
              <a:rPr lang="en-US" b="1" dirty="0" smtClean="0"/>
              <a:t>“</a:t>
            </a:r>
            <a:r>
              <a:rPr lang="en-US" dirty="0"/>
              <a:t>The </a:t>
            </a:r>
            <a:r>
              <a:rPr lang="en-US" b="1" dirty="0"/>
              <a:t>general public</a:t>
            </a:r>
            <a:r>
              <a:rPr lang="en-US" dirty="0"/>
              <a:t> and </a:t>
            </a:r>
            <a:r>
              <a:rPr lang="en-US" b="1" dirty="0"/>
              <a:t>researchers at other academic institutions</a:t>
            </a:r>
            <a:r>
              <a:rPr lang="en-US" dirty="0"/>
              <a:t> may also use Field Poll data. However, the Field data are subject to a 2 year embargo period. This means the general public may access the poll data </a:t>
            </a:r>
            <a:r>
              <a:rPr lang="en-US" b="1" dirty="0"/>
              <a:t>two years after the date of the </a:t>
            </a:r>
            <a:r>
              <a:rPr lang="en-US" b="1" dirty="0" smtClean="0"/>
              <a:t>polls</a:t>
            </a:r>
            <a:r>
              <a:rPr lang="en-US" dirty="0" smtClean="0"/>
              <a:t>.”</a:t>
            </a:r>
          </a:p>
          <a:p>
            <a:r>
              <a:rPr lang="en-US" dirty="0" smtClean="0"/>
              <a:t>This PowerPoint is written primarily for CSU students, faculty and staff.  </a:t>
            </a:r>
            <a:endParaRPr lang="en-US" dirty="0"/>
          </a:p>
        </p:txBody>
      </p:sp>
      <p:sp>
        <p:nvSpPr>
          <p:cNvPr id="4" name="Slide Number Placeholder 3"/>
          <p:cNvSpPr>
            <a:spLocks noGrp="1"/>
          </p:cNvSpPr>
          <p:nvPr>
            <p:ph type="sldNum" sz="quarter" idx="12"/>
          </p:nvPr>
        </p:nvSpPr>
        <p:spPr/>
        <p:txBody>
          <a:bodyPr/>
          <a:lstStyle/>
          <a:p>
            <a:fld id="{F1A7D1AD-4153-4F6D-9B83-AD5E13EADDF0}" type="slidenum">
              <a:rPr lang="en-US" smtClean="0"/>
              <a:t>8</a:t>
            </a:fld>
            <a:endParaRPr lang="en-US" dirty="0"/>
          </a:p>
        </p:txBody>
      </p:sp>
    </p:spTree>
    <p:extLst>
      <p:ext uri="{BB962C8B-B14F-4D97-AF65-F5344CB8AC3E}">
        <p14:creationId xmlns:p14="http://schemas.microsoft.com/office/powerpoint/2010/main" val="1845403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continued</a:t>
            </a:r>
            <a:endParaRPr lang="en-US" dirty="0"/>
          </a:p>
        </p:txBody>
      </p:sp>
      <p:sp>
        <p:nvSpPr>
          <p:cNvPr id="3" name="Content Placeholder 2"/>
          <p:cNvSpPr>
            <a:spLocks noGrp="1"/>
          </p:cNvSpPr>
          <p:nvPr>
            <p:ph idx="1"/>
          </p:nvPr>
        </p:nvSpPr>
        <p:spPr/>
        <p:txBody>
          <a:bodyPr/>
          <a:lstStyle/>
          <a:p>
            <a:r>
              <a:rPr lang="en-US" dirty="0" smtClean="0"/>
              <a:t>It generally takes about three months after the completion of the poll for it to be available on the UCDATA site.</a:t>
            </a:r>
          </a:p>
          <a:p>
            <a:r>
              <a:rPr lang="en-US" dirty="0" smtClean="0"/>
              <a:t>Remember that Field Poll access is IP authenticated.  You must access the data on your campus.  It cannot be accessed from off campus.</a:t>
            </a:r>
          </a:p>
          <a:p>
            <a:r>
              <a:rPr lang="en-US" dirty="0"/>
              <a:t>Let’s go to the </a:t>
            </a:r>
            <a:r>
              <a:rPr lang="en-US" dirty="0">
                <a:hlinkClick r:id="rId2"/>
              </a:rPr>
              <a:t>UCDATA site for Field Polls</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F1A7D1AD-4153-4F6D-9B83-AD5E13EADDF0}" type="slidenum">
              <a:rPr lang="en-US" smtClean="0"/>
              <a:t>9</a:t>
            </a:fld>
            <a:endParaRPr lang="en-US" dirty="0"/>
          </a:p>
        </p:txBody>
      </p:sp>
    </p:spTree>
    <p:extLst>
      <p:ext uri="{BB962C8B-B14F-4D97-AF65-F5344CB8AC3E}">
        <p14:creationId xmlns:p14="http://schemas.microsoft.com/office/powerpoint/2010/main" val="152646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2292</Words>
  <Application>Microsoft Office PowerPoint</Application>
  <PresentationFormat>On-screen Show (4:3)</PresentationFormat>
  <Paragraphs>220</Paragraphs>
  <Slides>43</Slides>
  <Notes>30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Field (California) Poll</vt:lpstr>
      <vt:lpstr>Getting More Information about the Screen Captures</vt:lpstr>
      <vt:lpstr>What is the Field Poll?</vt:lpstr>
      <vt:lpstr>How do we get access to  The Field Poll?</vt:lpstr>
      <vt:lpstr>Browsers</vt:lpstr>
      <vt:lpstr>Where are the data stored?</vt:lpstr>
      <vt:lpstr>UCDATA Website</vt:lpstr>
      <vt:lpstr>Availability of Polls</vt:lpstr>
      <vt:lpstr>Availability continued</vt:lpstr>
      <vt:lpstr>UCDATA for Field Polls</vt:lpstr>
      <vt:lpstr>   Searching the Field Polls </vt:lpstr>
      <vt:lpstr>Selecting the Field Polls to Search</vt:lpstr>
      <vt:lpstr>Search by Keyword(s)</vt:lpstr>
      <vt:lpstr>Search Results</vt:lpstr>
      <vt:lpstr>Viewing the variables</vt:lpstr>
      <vt:lpstr>Favor Change in Abortion Laws  Field Poll 1004</vt:lpstr>
      <vt:lpstr>Downloading Data</vt:lpstr>
      <vt:lpstr>Choosing the Field Polls to Download</vt:lpstr>
      <vt:lpstr> Choosing the Files to Download </vt:lpstr>
      <vt:lpstr>Files to Download</vt:lpstr>
      <vt:lpstr>Downloading</vt:lpstr>
      <vt:lpstr>Analyzing your Data</vt:lpstr>
      <vt:lpstr>Analyzing your Data Using SDA</vt:lpstr>
      <vt:lpstr>Using SDA to Analyze your Data</vt:lpstr>
      <vt:lpstr>Choosing the Field Poll You Want to Analyze Using SDA</vt:lpstr>
      <vt:lpstr>SDA</vt:lpstr>
      <vt:lpstr>Choosing the Variable for Which You Want a Frequency Distribution</vt:lpstr>
      <vt:lpstr>Getting a Frequency Distribution  in SDA</vt:lpstr>
      <vt:lpstr>Frequency Distribution</vt:lpstr>
      <vt:lpstr>Using SDA to Get a Crosstab</vt:lpstr>
      <vt:lpstr>List of Variables in the  Demographics Category </vt:lpstr>
      <vt:lpstr>Getting a Crosstab</vt:lpstr>
      <vt:lpstr>Crosstab from SDA</vt:lpstr>
      <vt:lpstr>Field Poll Data on the UCDATA Website</vt:lpstr>
      <vt:lpstr>Field Research Corporation</vt:lpstr>
      <vt:lpstr>More About The Field Poll</vt:lpstr>
      <vt:lpstr>Field Poll Archives</vt:lpstr>
      <vt:lpstr>Field Poll Methodology</vt:lpstr>
      <vt:lpstr>Field Poll Methodology Page</vt:lpstr>
      <vt:lpstr>Social Science Research and Instructional Council (SSRIC)</vt:lpstr>
      <vt:lpstr>SSRIC</vt:lpstr>
      <vt:lpstr>Resources on the SSRIC</vt:lpstr>
      <vt:lpstr>SSRIC Resources Continued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Field (California) Poll</dc:title>
  <dc:creator>ednelson</dc:creator>
  <cp:lastModifiedBy>ValuedClient</cp:lastModifiedBy>
  <cp:revision>47</cp:revision>
  <cp:lastPrinted>2014-08-23T19:27:49Z</cp:lastPrinted>
  <dcterms:created xsi:type="dcterms:W3CDTF">2014-04-18T00:30:51Z</dcterms:created>
  <dcterms:modified xsi:type="dcterms:W3CDTF">2015-06-30T00:18:06Z</dcterms:modified>
</cp:coreProperties>
</file>